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57" r:id="rId3"/>
    <p:sldId id="259" r:id="rId4"/>
    <p:sldId id="290" r:id="rId5"/>
    <p:sldId id="258" r:id="rId6"/>
    <p:sldId id="267" r:id="rId7"/>
    <p:sldId id="268" r:id="rId8"/>
    <p:sldId id="260" r:id="rId9"/>
    <p:sldId id="261" r:id="rId10"/>
    <p:sldId id="262" r:id="rId11"/>
    <p:sldId id="263" r:id="rId12"/>
    <p:sldId id="264" r:id="rId13"/>
    <p:sldId id="266" r:id="rId14"/>
    <p:sldId id="269" r:id="rId15"/>
    <p:sldId id="270" r:id="rId16"/>
    <p:sldId id="287" r:id="rId17"/>
    <p:sldId id="271" r:id="rId18"/>
    <p:sldId id="273" r:id="rId19"/>
    <p:sldId id="272" r:id="rId20"/>
    <p:sldId id="278" r:id="rId21"/>
    <p:sldId id="274" r:id="rId22"/>
    <p:sldId id="275" r:id="rId23"/>
    <p:sldId id="277" r:id="rId24"/>
    <p:sldId id="279" r:id="rId25"/>
    <p:sldId id="280" r:id="rId26"/>
    <p:sldId id="281" r:id="rId27"/>
    <p:sldId id="302" r:id="rId28"/>
    <p:sldId id="282" r:id="rId29"/>
    <p:sldId id="283" r:id="rId30"/>
    <p:sldId id="285" r:id="rId31"/>
    <p:sldId id="284" r:id="rId32"/>
    <p:sldId id="286" r:id="rId33"/>
    <p:sldId id="288" r:id="rId34"/>
    <p:sldId id="289" r:id="rId35"/>
    <p:sldId id="291" r:id="rId36"/>
    <p:sldId id="292" r:id="rId37"/>
    <p:sldId id="293" r:id="rId38"/>
    <p:sldId id="294" r:id="rId39"/>
    <p:sldId id="296" r:id="rId40"/>
    <p:sldId id="295" r:id="rId41"/>
    <p:sldId id="298" r:id="rId42"/>
    <p:sldId id="299" r:id="rId43"/>
    <p:sldId id="300" r:id="rId44"/>
    <p:sldId id="30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4660"/>
  </p:normalViewPr>
  <p:slideViewPr>
    <p:cSldViewPr snapToGrid="0">
      <p:cViewPr varScale="1">
        <p:scale>
          <a:sx n="78" d="100"/>
          <a:sy n="78" d="100"/>
        </p:scale>
        <p:origin x="73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137081-8B4C-4A77-911A-225BAED331D7}"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427367F6-780F-4A89-8B30-76D1BAEBDD70}">
      <dgm:prSet/>
      <dgm:spPr/>
      <dgm:t>
        <a:bodyPr/>
        <a:lstStyle/>
        <a:p>
          <a:r>
            <a:rPr lang="en-US" b="0" i="0"/>
            <a:t>Radiographic anatomy of the bone</a:t>
          </a:r>
          <a:endParaRPr lang="en-US"/>
        </a:p>
      </dgm:t>
    </dgm:pt>
    <dgm:pt modelId="{2E2C6BFF-F7DC-483B-8AA0-A60E8160B84B}" type="parTrans" cxnId="{43B8F9F4-C0C6-44BD-9874-848BD7C9C567}">
      <dgm:prSet/>
      <dgm:spPr/>
      <dgm:t>
        <a:bodyPr/>
        <a:lstStyle/>
        <a:p>
          <a:endParaRPr lang="en-US"/>
        </a:p>
      </dgm:t>
    </dgm:pt>
    <dgm:pt modelId="{5E836E5F-2891-478A-9411-6351AE52E95C}" type="sibTrans" cxnId="{43B8F9F4-C0C6-44BD-9874-848BD7C9C567}">
      <dgm:prSet/>
      <dgm:spPr/>
      <dgm:t>
        <a:bodyPr/>
        <a:lstStyle/>
        <a:p>
          <a:endParaRPr lang="en-US"/>
        </a:p>
      </dgm:t>
    </dgm:pt>
    <dgm:pt modelId="{60B78238-B417-4CFE-8043-C76B5A791C49}">
      <dgm:prSet/>
      <dgm:spPr/>
      <dgm:t>
        <a:bodyPr/>
        <a:lstStyle/>
        <a:p>
          <a:r>
            <a:rPr lang="en-US" b="0" i="0"/>
            <a:t>Imaging signs of bone disease</a:t>
          </a:r>
          <a:endParaRPr lang="en-US"/>
        </a:p>
      </dgm:t>
    </dgm:pt>
    <dgm:pt modelId="{6F31B22C-0F71-493A-90A2-18B60492E8E0}" type="parTrans" cxnId="{DDB24EF8-1E83-4F6D-AAF4-6651BCC1784B}">
      <dgm:prSet/>
      <dgm:spPr/>
      <dgm:t>
        <a:bodyPr/>
        <a:lstStyle/>
        <a:p>
          <a:endParaRPr lang="en-US"/>
        </a:p>
      </dgm:t>
    </dgm:pt>
    <dgm:pt modelId="{7C00F422-2769-4D08-8210-35CB064497E9}" type="sibTrans" cxnId="{DDB24EF8-1E83-4F6D-AAF4-6651BCC1784B}">
      <dgm:prSet/>
      <dgm:spPr/>
      <dgm:t>
        <a:bodyPr/>
        <a:lstStyle/>
        <a:p>
          <a:endParaRPr lang="en-US"/>
        </a:p>
      </dgm:t>
    </dgm:pt>
    <dgm:pt modelId="{59FE3476-C2B0-43BB-BFC3-B7A224B4C7BC}">
      <dgm:prSet/>
      <dgm:spPr/>
      <dgm:t>
        <a:bodyPr/>
        <a:lstStyle/>
        <a:p>
          <a:r>
            <a:rPr lang="en-US" b="0" i="0"/>
            <a:t>Imaging of osteomyelitis </a:t>
          </a:r>
          <a:endParaRPr lang="en-US"/>
        </a:p>
      </dgm:t>
    </dgm:pt>
    <dgm:pt modelId="{88E83898-6C83-421C-9773-62B17697EF21}" type="parTrans" cxnId="{EDAE8992-0470-4E5F-93B4-1A3E1BDA2F0A}">
      <dgm:prSet/>
      <dgm:spPr/>
      <dgm:t>
        <a:bodyPr/>
        <a:lstStyle/>
        <a:p>
          <a:endParaRPr lang="en-US"/>
        </a:p>
      </dgm:t>
    </dgm:pt>
    <dgm:pt modelId="{8F9EF831-B432-419C-9DC3-D0D201BC1C9F}" type="sibTrans" cxnId="{EDAE8992-0470-4E5F-93B4-1A3E1BDA2F0A}">
      <dgm:prSet/>
      <dgm:spPr/>
      <dgm:t>
        <a:bodyPr/>
        <a:lstStyle/>
        <a:p>
          <a:endParaRPr lang="en-US"/>
        </a:p>
      </dgm:t>
    </dgm:pt>
    <dgm:pt modelId="{21134E2D-AA9B-46DC-950E-F87D9F354918}">
      <dgm:prSet/>
      <dgm:spPr/>
      <dgm:t>
        <a:bodyPr/>
        <a:lstStyle/>
        <a:p>
          <a:r>
            <a:rPr lang="en-US" b="0" i="0"/>
            <a:t>Infection of the spine</a:t>
          </a:r>
          <a:endParaRPr lang="en-US"/>
        </a:p>
      </dgm:t>
    </dgm:pt>
    <dgm:pt modelId="{C3EDB5F1-B846-4AE8-835C-E07250F76AEB}" type="parTrans" cxnId="{E65E166A-0238-42E4-8BFB-705E6DC51BF4}">
      <dgm:prSet/>
      <dgm:spPr/>
      <dgm:t>
        <a:bodyPr/>
        <a:lstStyle/>
        <a:p>
          <a:endParaRPr lang="en-US"/>
        </a:p>
      </dgm:t>
    </dgm:pt>
    <dgm:pt modelId="{964AFF8A-EC3C-457D-BC53-91FB35D7AFD6}" type="sibTrans" cxnId="{E65E166A-0238-42E4-8BFB-705E6DC51BF4}">
      <dgm:prSet/>
      <dgm:spPr/>
      <dgm:t>
        <a:bodyPr/>
        <a:lstStyle/>
        <a:p>
          <a:endParaRPr lang="en-US"/>
        </a:p>
      </dgm:t>
    </dgm:pt>
    <dgm:pt modelId="{E4A7D3DC-78E0-4C13-A6ED-96FD8391D3A1}" type="pres">
      <dgm:prSet presAssocID="{06137081-8B4C-4A77-911A-225BAED331D7}" presName="hierChild1" presStyleCnt="0">
        <dgm:presLayoutVars>
          <dgm:chPref val="1"/>
          <dgm:dir/>
          <dgm:animOne val="branch"/>
          <dgm:animLvl val="lvl"/>
          <dgm:resizeHandles/>
        </dgm:presLayoutVars>
      </dgm:prSet>
      <dgm:spPr/>
    </dgm:pt>
    <dgm:pt modelId="{4B157364-25A3-443B-A42E-CE7EADDFE657}" type="pres">
      <dgm:prSet presAssocID="{427367F6-780F-4A89-8B30-76D1BAEBDD70}" presName="hierRoot1" presStyleCnt="0"/>
      <dgm:spPr/>
    </dgm:pt>
    <dgm:pt modelId="{FD77A61C-5E3A-47C5-A51C-F9ACAEE30097}" type="pres">
      <dgm:prSet presAssocID="{427367F6-780F-4A89-8B30-76D1BAEBDD70}" presName="composite" presStyleCnt="0"/>
      <dgm:spPr/>
    </dgm:pt>
    <dgm:pt modelId="{22A25891-E548-4E6F-BB71-F5D544D5F94C}" type="pres">
      <dgm:prSet presAssocID="{427367F6-780F-4A89-8B30-76D1BAEBDD70}" presName="background" presStyleLbl="node0" presStyleIdx="0" presStyleCnt="4"/>
      <dgm:spPr/>
    </dgm:pt>
    <dgm:pt modelId="{3CDD12DD-24AA-499D-A170-0464EF5D67BA}" type="pres">
      <dgm:prSet presAssocID="{427367F6-780F-4A89-8B30-76D1BAEBDD70}" presName="text" presStyleLbl="fgAcc0" presStyleIdx="0" presStyleCnt="4">
        <dgm:presLayoutVars>
          <dgm:chPref val="3"/>
        </dgm:presLayoutVars>
      </dgm:prSet>
      <dgm:spPr/>
    </dgm:pt>
    <dgm:pt modelId="{431B7E21-015F-4409-B572-1DFA71DA140D}" type="pres">
      <dgm:prSet presAssocID="{427367F6-780F-4A89-8B30-76D1BAEBDD70}" presName="hierChild2" presStyleCnt="0"/>
      <dgm:spPr/>
    </dgm:pt>
    <dgm:pt modelId="{2ABD5825-2CB9-4398-AB63-127F23CE885C}" type="pres">
      <dgm:prSet presAssocID="{60B78238-B417-4CFE-8043-C76B5A791C49}" presName="hierRoot1" presStyleCnt="0"/>
      <dgm:spPr/>
    </dgm:pt>
    <dgm:pt modelId="{4EA0FF7D-3DE8-4E61-AAA5-24FE2CA06D18}" type="pres">
      <dgm:prSet presAssocID="{60B78238-B417-4CFE-8043-C76B5A791C49}" presName="composite" presStyleCnt="0"/>
      <dgm:spPr/>
    </dgm:pt>
    <dgm:pt modelId="{273BA02E-31A8-4EF0-9D0D-74056A0A17C9}" type="pres">
      <dgm:prSet presAssocID="{60B78238-B417-4CFE-8043-C76B5A791C49}" presName="background" presStyleLbl="node0" presStyleIdx="1" presStyleCnt="4"/>
      <dgm:spPr/>
    </dgm:pt>
    <dgm:pt modelId="{5723B322-41BA-4DC2-9BAA-3A35335F7001}" type="pres">
      <dgm:prSet presAssocID="{60B78238-B417-4CFE-8043-C76B5A791C49}" presName="text" presStyleLbl="fgAcc0" presStyleIdx="1" presStyleCnt="4">
        <dgm:presLayoutVars>
          <dgm:chPref val="3"/>
        </dgm:presLayoutVars>
      </dgm:prSet>
      <dgm:spPr/>
    </dgm:pt>
    <dgm:pt modelId="{658E4717-38F0-4363-97E7-C2800EC6A4EE}" type="pres">
      <dgm:prSet presAssocID="{60B78238-B417-4CFE-8043-C76B5A791C49}" presName="hierChild2" presStyleCnt="0"/>
      <dgm:spPr/>
    </dgm:pt>
    <dgm:pt modelId="{50FC2CC3-2553-4208-81D8-9FB8425CCC3A}" type="pres">
      <dgm:prSet presAssocID="{59FE3476-C2B0-43BB-BFC3-B7A224B4C7BC}" presName="hierRoot1" presStyleCnt="0"/>
      <dgm:spPr/>
    </dgm:pt>
    <dgm:pt modelId="{7C7BD2A2-A4B9-438E-AAA8-73FB81F0F48E}" type="pres">
      <dgm:prSet presAssocID="{59FE3476-C2B0-43BB-BFC3-B7A224B4C7BC}" presName="composite" presStyleCnt="0"/>
      <dgm:spPr/>
    </dgm:pt>
    <dgm:pt modelId="{AA1FC952-9B0B-42E0-988E-168CF618C466}" type="pres">
      <dgm:prSet presAssocID="{59FE3476-C2B0-43BB-BFC3-B7A224B4C7BC}" presName="background" presStyleLbl="node0" presStyleIdx="2" presStyleCnt="4"/>
      <dgm:spPr/>
    </dgm:pt>
    <dgm:pt modelId="{832453BF-CD87-4F69-994B-D7487AD4917E}" type="pres">
      <dgm:prSet presAssocID="{59FE3476-C2B0-43BB-BFC3-B7A224B4C7BC}" presName="text" presStyleLbl="fgAcc0" presStyleIdx="2" presStyleCnt="4">
        <dgm:presLayoutVars>
          <dgm:chPref val="3"/>
        </dgm:presLayoutVars>
      </dgm:prSet>
      <dgm:spPr/>
    </dgm:pt>
    <dgm:pt modelId="{BE0B81A3-2C60-4D9B-A2C0-889F0BD1270D}" type="pres">
      <dgm:prSet presAssocID="{59FE3476-C2B0-43BB-BFC3-B7A224B4C7BC}" presName="hierChild2" presStyleCnt="0"/>
      <dgm:spPr/>
    </dgm:pt>
    <dgm:pt modelId="{10F9D1DB-E523-4583-8F36-3207D00DA870}" type="pres">
      <dgm:prSet presAssocID="{21134E2D-AA9B-46DC-950E-F87D9F354918}" presName="hierRoot1" presStyleCnt="0"/>
      <dgm:spPr/>
    </dgm:pt>
    <dgm:pt modelId="{DA8E2E44-6A03-439B-A44A-26542A5A81BC}" type="pres">
      <dgm:prSet presAssocID="{21134E2D-AA9B-46DC-950E-F87D9F354918}" presName="composite" presStyleCnt="0"/>
      <dgm:spPr/>
    </dgm:pt>
    <dgm:pt modelId="{C0D2FF5E-FE29-42E8-B6CD-F23A592E0BCB}" type="pres">
      <dgm:prSet presAssocID="{21134E2D-AA9B-46DC-950E-F87D9F354918}" presName="background" presStyleLbl="node0" presStyleIdx="3" presStyleCnt="4"/>
      <dgm:spPr/>
    </dgm:pt>
    <dgm:pt modelId="{C0EB7040-5908-4239-B6E3-87BC03416044}" type="pres">
      <dgm:prSet presAssocID="{21134E2D-AA9B-46DC-950E-F87D9F354918}" presName="text" presStyleLbl="fgAcc0" presStyleIdx="3" presStyleCnt="4">
        <dgm:presLayoutVars>
          <dgm:chPref val="3"/>
        </dgm:presLayoutVars>
      </dgm:prSet>
      <dgm:spPr/>
    </dgm:pt>
    <dgm:pt modelId="{ECA0ECEC-680C-4226-B946-DC50F921AC57}" type="pres">
      <dgm:prSet presAssocID="{21134E2D-AA9B-46DC-950E-F87D9F354918}" presName="hierChild2" presStyleCnt="0"/>
      <dgm:spPr/>
    </dgm:pt>
  </dgm:ptLst>
  <dgm:cxnLst>
    <dgm:cxn modelId="{99DAD015-AC24-4B48-805F-476F0577B8EE}" type="presOf" srcId="{06137081-8B4C-4A77-911A-225BAED331D7}" destId="{E4A7D3DC-78E0-4C13-A6ED-96FD8391D3A1}" srcOrd="0" destOrd="0" presId="urn:microsoft.com/office/officeart/2005/8/layout/hierarchy1"/>
    <dgm:cxn modelId="{7800AA5C-E494-4C94-A83A-2ADF2C2B56C9}" type="presOf" srcId="{59FE3476-C2B0-43BB-BFC3-B7A224B4C7BC}" destId="{832453BF-CD87-4F69-994B-D7487AD4917E}" srcOrd="0" destOrd="0" presId="urn:microsoft.com/office/officeart/2005/8/layout/hierarchy1"/>
    <dgm:cxn modelId="{E65E166A-0238-42E4-8BFB-705E6DC51BF4}" srcId="{06137081-8B4C-4A77-911A-225BAED331D7}" destId="{21134E2D-AA9B-46DC-950E-F87D9F354918}" srcOrd="3" destOrd="0" parTransId="{C3EDB5F1-B846-4AE8-835C-E07250F76AEB}" sibTransId="{964AFF8A-EC3C-457D-BC53-91FB35D7AFD6}"/>
    <dgm:cxn modelId="{AEA7A188-357F-48F3-8145-6521FB8F7FA4}" type="presOf" srcId="{60B78238-B417-4CFE-8043-C76B5A791C49}" destId="{5723B322-41BA-4DC2-9BAA-3A35335F7001}" srcOrd="0" destOrd="0" presId="urn:microsoft.com/office/officeart/2005/8/layout/hierarchy1"/>
    <dgm:cxn modelId="{EDAE8992-0470-4E5F-93B4-1A3E1BDA2F0A}" srcId="{06137081-8B4C-4A77-911A-225BAED331D7}" destId="{59FE3476-C2B0-43BB-BFC3-B7A224B4C7BC}" srcOrd="2" destOrd="0" parTransId="{88E83898-6C83-421C-9773-62B17697EF21}" sibTransId="{8F9EF831-B432-419C-9DC3-D0D201BC1C9F}"/>
    <dgm:cxn modelId="{408CEDC7-69E0-47AF-AC74-9011F1703EC3}" type="presOf" srcId="{427367F6-780F-4A89-8B30-76D1BAEBDD70}" destId="{3CDD12DD-24AA-499D-A170-0464EF5D67BA}" srcOrd="0" destOrd="0" presId="urn:microsoft.com/office/officeart/2005/8/layout/hierarchy1"/>
    <dgm:cxn modelId="{7154EFE5-EC0A-4E44-951C-2EC17B05349E}" type="presOf" srcId="{21134E2D-AA9B-46DC-950E-F87D9F354918}" destId="{C0EB7040-5908-4239-B6E3-87BC03416044}" srcOrd="0" destOrd="0" presId="urn:microsoft.com/office/officeart/2005/8/layout/hierarchy1"/>
    <dgm:cxn modelId="{43B8F9F4-C0C6-44BD-9874-848BD7C9C567}" srcId="{06137081-8B4C-4A77-911A-225BAED331D7}" destId="{427367F6-780F-4A89-8B30-76D1BAEBDD70}" srcOrd="0" destOrd="0" parTransId="{2E2C6BFF-F7DC-483B-8AA0-A60E8160B84B}" sibTransId="{5E836E5F-2891-478A-9411-6351AE52E95C}"/>
    <dgm:cxn modelId="{DDB24EF8-1E83-4F6D-AAF4-6651BCC1784B}" srcId="{06137081-8B4C-4A77-911A-225BAED331D7}" destId="{60B78238-B417-4CFE-8043-C76B5A791C49}" srcOrd="1" destOrd="0" parTransId="{6F31B22C-0F71-493A-90A2-18B60492E8E0}" sibTransId="{7C00F422-2769-4D08-8210-35CB064497E9}"/>
    <dgm:cxn modelId="{7FC38904-E864-4E97-B0C8-1E41F212E757}" type="presParOf" srcId="{E4A7D3DC-78E0-4C13-A6ED-96FD8391D3A1}" destId="{4B157364-25A3-443B-A42E-CE7EADDFE657}" srcOrd="0" destOrd="0" presId="urn:microsoft.com/office/officeart/2005/8/layout/hierarchy1"/>
    <dgm:cxn modelId="{1DF97FF0-7F60-4EAC-960B-FDD33F693655}" type="presParOf" srcId="{4B157364-25A3-443B-A42E-CE7EADDFE657}" destId="{FD77A61C-5E3A-47C5-A51C-F9ACAEE30097}" srcOrd="0" destOrd="0" presId="urn:microsoft.com/office/officeart/2005/8/layout/hierarchy1"/>
    <dgm:cxn modelId="{D905EA31-7A6E-4786-8133-933B5C74CA1F}" type="presParOf" srcId="{FD77A61C-5E3A-47C5-A51C-F9ACAEE30097}" destId="{22A25891-E548-4E6F-BB71-F5D544D5F94C}" srcOrd="0" destOrd="0" presId="urn:microsoft.com/office/officeart/2005/8/layout/hierarchy1"/>
    <dgm:cxn modelId="{3A42B2AE-F301-4A84-9CE7-EAFCE79C3935}" type="presParOf" srcId="{FD77A61C-5E3A-47C5-A51C-F9ACAEE30097}" destId="{3CDD12DD-24AA-499D-A170-0464EF5D67BA}" srcOrd="1" destOrd="0" presId="urn:microsoft.com/office/officeart/2005/8/layout/hierarchy1"/>
    <dgm:cxn modelId="{8F319A30-1ED9-498A-9DD4-B37DAB9FBA68}" type="presParOf" srcId="{4B157364-25A3-443B-A42E-CE7EADDFE657}" destId="{431B7E21-015F-4409-B572-1DFA71DA140D}" srcOrd="1" destOrd="0" presId="urn:microsoft.com/office/officeart/2005/8/layout/hierarchy1"/>
    <dgm:cxn modelId="{0BB0EAE8-54BA-482F-BA78-F4455AEB8016}" type="presParOf" srcId="{E4A7D3DC-78E0-4C13-A6ED-96FD8391D3A1}" destId="{2ABD5825-2CB9-4398-AB63-127F23CE885C}" srcOrd="1" destOrd="0" presId="urn:microsoft.com/office/officeart/2005/8/layout/hierarchy1"/>
    <dgm:cxn modelId="{82B22336-791E-41CC-BAFE-A619402D14C8}" type="presParOf" srcId="{2ABD5825-2CB9-4398-AB63-127F23CE885C}" destId="{4EA0FF7D-3DE8-4E61-AAA5-24FE2CA06D18}" srcOrd="0" destOrd="0" presId="urn:microsoft.com/office/officeart/2005/8/layout/hierarchy1"/>
    <dgm:cxn modelId="{8CA92A54-4631-4A76-8143-83792EE07453}" type="presParOf" srcId="{4EA0FF7D-3DE8-4E61-AAA5-24FE2CA06D18}" destId="{273BA02E-31A8-4EF0-9D0D-74056A0A17C9}" srcOrd="0" destOrd="0" presId="urn:microsoft.com/office/officeart/2005/8/layout/hierarchy1"/>
    <dgm:cxn modelId="{090B605C-CBBF-4A4A-AD8B-92BA54AAED52}" type="presParOf" srcId="{4EA0FF7D-3DE8-4E61-AAA5-24FE2CA06D18}" destId="{5723B322-41BA-4DC2-9BAA-3A35335F7001}" srcOrd="1" destOrd="0" presId="urn:microsoft.com/office/officeart/2005/8/layout/hierarchy1"/>
    <dgm:cxn modelId="{DD509BD9-3D8A-4F39-B629-E1FA928561D1}" type="presParOf" srcId="{2ABD5825-2CB9-4398-AB63-127F23CE885C}" destId="{658E4717-38F0-4363-97E7-C2800EC6A4EE}" srcOrd="1" destOrd="0" presId="urn:microsoft.com/office/officeart/2005/8/layout/hierarchy1"/>
    <dgm:cxn modelId="{ED6A43F1-A7C8-4791-A269-D5B284EC18B6}" type="presParOf" srcId="{E4A7D3DC-78E0-4C13-A6ED-96FD8391D3A1}" destId="{50FC2CC3-2553-4208-81D8-9FB8425CCC3A}" srcOrd="2" destOrd="0" presId="urn:microsoft.com/office/officeart/2005/8/layout/hierarchy1"/>
    <dgm:cxn modelId="{921EAE93-CEE7-4B80-BA1B-7AF5EBD5B4A0}" type="presParOf" srcId="{50FC2CC3-2553-4208-81D8-9FB8425CCC3A}" destId="{7C7BD2A2-A4B9-438E-AAA8-73FB81F0F48E}" srcOrd="0" destOrd="0" presId="urn:microsoft.com/office/officeart/2005/8/layout/hierarchy1"/>
    <dgm:cxn modelId="{47CDD322-F37E-4B92-A795-4E7445F950D8}" type="presParOf" srcId="{7C7BD2A2-A4B9-438E-AAA8-73FB81F0F48E}" destId="{AA1FC952-9B0B-42E0-988E-168CF618C466}" srcOrd="0" destOrd="0" presId="urn:microsoft.com/office/officeart/2005/8/layout/hierarchy1"/>
    <dgm:cxn modelId="{ECD49D5B-3868-4479-968C-94264B5FB025}" type="presParOf" srcId="{7C7BD2A2-A4B9-438E-AAA8-73FB81F0F48E}" destId="{832453BF-CD87-4F69-994B-D7487AD4917E}" srcOrd="1" destOrd="0" presId="urn:microsoft.com/office/officeart/2005/8/layout/hierarchy1"/>
    <dgm:cxn modelId="{BB5E317F-6A84-4E18-886B-8139548567D7}" type="presParOf" srcId="{50FC2CC3-2553-4208-81D8-9FB8425CCC3A}" destId="{BE0B81A3-2C60-4D9B-A2C0-889F0BD1270D}" srcOrd="1" destOrd="0" presId="urn:microsoft.com/office/officeart/2005/8/layout/hierarchy1"/>
    <dgm:cxn modelId="{5D86B3F4-2967-4E78-A714-8A0582483877}" type="presParOf" srcId="{E4A7D3DC-78E0-4C13-A6ED-96FD8391D3A1}" destId="{10F9D1DB-E523-4583-8F36-3207D00DA870}" srcOrd="3" destOrd="0" presId="urn:microsoft.com/office/officeart/2005/8/layout/hierarchy1"/>
    <dgm:cxn modelId="{277263E3-4BDB-43D9-8EBD-467F9AE0A34C}" type="presParOf" srcId="{10F9D1DB-E523-4583-8F36-3207D00DA870}" destId="{DA8E2E44-6A03-439B-A44A-26542A5A81BC}" srcOrd="0" destOrd="0" presId="urn:microsoft.com/office/officeart/2005/8/layout/hierarchy1"/>
    <dgm:cxn modelId="{06EBA673-8C4C-4856-9BA5-EAB4302FB61D}" type="presParOf" srcId="{DA8E2E44-6A03-439B-A44A-26542A5A81BC}" destId="{C0D2FF5E-FE29-42E8-B6CD-F23A592E0BCB}" srcOrd="0" destOrd="0" presId="urn:microsoft.com/office/officeart/2005/8/layout/hierarchy1"/>
    <dgm:cxn modelId="{F4C3ABDA-3D1C-47CD-AFFA-3B5923C3980C}" type="presParOf" srcId="{DA8E2E44-6A03-439B-A44A-26542A5A81BC}" destId="{C0EB7040-5908-4239-B6E3-87BC03416044}" srcOrd="1" destOrd="0" presId="urn:microsoft.com/office/officeart/2005/8/layout/hierarchy1"/>
    <dgm:cxn modelId="{A1C295C8-0026-4EC3-B151-7083B8050FEC}" type="presParOf" srcId="{10F9D1DB-E523-4583-8F36-3207D00DA870}" destId="{ECA0ECEC-680C-4226-B946-DC50F921AC5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25891-E548-4E6F-BB71-F5D544D5F94C}">
      <dsp:nvSpPr>
        <dsp:cNvPr id="0" name=""/>
        <dsp:cNvSpPr/>
      </dsp:nvSpPr>
      <dsp:spPr>
        <a:xfrm>
          <a:off x="2819" y="965811"/>
          <a:ext cx="2013434" cy="1278530"/>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3CDD12DD-24AA-499D-A170-0464EF5D67BA}">
      <dsp:nvSpPr>
        <dsp:cNvPr id="0" name=""/>
        <dsp:cNvSpPr/>
      </dsp:nvSpPr>
      <dsp:spPr>
        <a:xfrm>
          <a:off x="226534" y="1178340"/>
          <a:ext cx="2013434" cy="127853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Radiographic anatomy of the bone</a:t>
          </a:r>
          <a:endParaRPr lang="en-US" sz="2100" kern="1200"/>
        </a:p>
      </dsp:txBody>
      <dsp:txXfrm>
        <a:off x="263981" y="1215787"/>
        <a:ext cx="1938540" cy="1203636"/>
      </dsp:txXfrm>
    </dsp:sp>
    <dsp:sp modelId="{273BA02E-31A8-4EF0-9D0D-74056A0A17C9}">
      <dsp:nvSpPr>
        <dsp:cNvPr id="0" name=""/>
        <dsp:cNvSpPr/>
      </dsp:nvSpPr>
      <dsp:spPr>
        <a:xfrm>
          <a:off x="2463684" y="965811"/>
          <a:ext cx="2013434" cy="1278530"/>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723B322-41BA-4DC2-9BAA-3A35335F7001}">
      <dsp:nvSpPr>
        <dsp:cNvPr id="0" name=""/>
        <dsp:cNvSpPr/>
      </dsp:nvSpPr>
      <dsp:spPr>
        <a:xfrm>
          <a:off x="2687399" y="1178340"/>
          <a:ext cx="2013434" cy="127853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Imaging signs of bone disease</a:t>
          </a:r>
          <a:endParaRPr lang="en-US" sz="2100" kern="1200"/>
        </a:p>
      </dsp:txBody>
      <dsp:txXfrm>
        <a:off x="2724846" y="1215787"/>
        <a:ext cx="1938540" cy="1203636"/>
      </dsp:txXfrm>
    </dsp:sp>
    <dsp:sp modelId="{AA1FC952-9B0B-42E0-988E-168CF618C466}">
      <dsp:nvSpPr>
        <dsp:cNvPr id="0" name=""/>
        <dsp:cNvSpPr/>
      </dsp:nvSpPr>
      <dsp:spPr>
        <a:xfrm>
          <a:off x="4924548" y="965811"/>
          <a:ext cx="2013434" cy="1278530"/>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32453BF-CD87-4F69-994B-D7487AD4917E}">
      <dsp:nvSpPr>
        <dsp:cNvPr id="0" name=""/>
        <dsp:cNvSpPr/>
      </dsp:nvSpPr>
      <dsp:spPr>
        <a:xfrm>
          <a:off x="5148263" y="1178340"/>
          <a:ext cx="2013434" cy="127853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Imaging of osteomyelitis </a:t>
          </a:r>
          <a:endParaRPr lang="en-US" sz="2100" kern="1200"/>
        </a:p>
      </dsp:txBody>
      <dsp:txXfrm>
        <a:off x="5185710" y="1215787"/>
        <a:ext cx="1938540" cy="1203636"/>
      </dsp:txXfrm>
    </dsp:sp>
    <dsp:sp modelId="{C0D2FF5E-FE29-42E8-B6CD-F23A592E0BCB}">
      <dsp:nvSpPr>
        <dsp:cNvPr id="0" name=""/>
        <dsp:cNvSpPr/>
      </dsp:nvSpPr>
      <dsp:spPr>
        <a:xfrm>
          <a:off x="7385413" y="965811"/>
          <a:ext cx="2013434" cy="1278530"/>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C0EB7040-5908-4239-B6E3-87BC03416044}">
      <dsp:nvSpPr>
        <dsp:cNvPr id="0" name=""/>
        <dsp:cNvSpPr/>
      </dsp:nvSpPr>
      <dsp:spPr>
        <a:xfrm>
          <a:off x="7609128" y="1178340"/>
          <a:ext cx="2013434" cy="127853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Infection of the spine</a:t>
          </a:r>
          <a:endParaRPr lang="en-US" sz="2100" kern="1200"/>
        </a:p>
      </dsp:txBody>
      <dsp:txXfrm>
        <a:off x="7646575" y="1215787"/>
        <a:ext cx="1938540" cy="120363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3BCE8-2FC5-4102-9FF8-53A017BD317D}" type="datetimeFigureOut">
              <a:rPr lang="en-US" smtClean="0"/>
              <a:t>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402A1C-B2EB-4627-ADEE-517E0F14D23F}" type="slidenum">
              <a:rPr lang="en-US" smtClean="0"/>
              <a:t>‹#›</a:t>
            </a:fld>
            <a:endParaRPr lang="en-US"/>
          </a:p>
        </p:txBody>
      </p:sp>
    </p:spTree>
    <p:extLst>
      <p:ext uri="{BB962C8B-B14F-4D97-AF65-F5344CB8AC3E}">
        <p14:creationId xmlns:p14="http://schemas.microsoft.com/office/powerpoint/2010/main" val="270149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02A1C-B2EB-4627-ADEE-517E0F14D23F}" type="slidenum">
              <a:rPr lang="en-US" smtClean="0"/>
              <a:t>1</a:t>
            </a:fld>
            <a:endParaRPr lang="en-US"/>
          </a:p>
        </p:txBody>
      </p:sp>
    </p:spTree>
    <p:extLst>
      <p:ext uri="{BB962C8B-B14F-4D97-AF65-F5344CB8AC3E}">
        <p14:creationId xmlns:p14="http://schemas.microsoft.com/office/powerpoint/2010/main" val="1870596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P7C2E"/>
              </a:rPr>
              <a:t>For management purposes the diagnosis is a clinical one – it should not be delayed by imaging</a:t>
            </a:r>
            <a:endParaRPr lang="en-US" dirty="0"/>
          </a:p>
        </p:txBody>
      </p:sp>
      <p:sp>
        <p:nvSpPr>
          <p:cNvPr id="4" name="Slide Number Placeholder 3"/>
          <p:cNvSpPr>
            <a:spLocks noGrp="1"/>
          </p:cNvSpPr>
          <p:nvPr>
            <p:ph type="sldNum" sz="quarter" idx="5"/>
          </p:nvPr>
        </p:nvSpPr>
        <p:spPr/>
        <p:txBody>
          <a:bodyPr/>
          <a:lstStyle/>
          <a:p>
            <a:fld id="{12402A1C-B2EB-4627-ADEE-517E0F14D23F}" type="slidenum">
              <a:rPr lang="en-US" smtClean="0"/>
              <a:t>20</a:t>
            </a:fld>
            <a:endParaRPr lang="en-US"/>
          </a:p>
        </p:txBody>
      </p:sp>
    </p:spTree>
    <p:extLst>
      <p:ext uri="{BB962C8B-B14F-4D97-AF65-F5344CB8AC3E}">
        <p14:creationId xmlns:p14="http://schemas.microsoft.com/office/powerpoint/2010/main" val="1394331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P7C2E"/>
              </a:rPr>
              <a:t>thin, thick or laminated (‘onion peel’) appearance (it can also have a ‘fluffy’ margin)</a:t>
            </a:r>
            <a:r>
              <a:rPr lang="en-US" sz="1800" b="0" i="0" u="none" strike="noStrike" baseline="0" dirty="0">
                <a:latin typeface="AdvTT97cacd14+25"/>
              </a:rPr>
              <a:t>▶ </a:t>
            </a:r>
            <a:r>
              <a:rPr lang="en-US" sz="1800" b="0" i="0" u="none" strike="noStrike" baseline="0" dirty="0">
                <a:latin typeface="AdvP7C2E"/>
              </a:rPr>
              <a:t>a Codman’s triangle may also be present</a:t>
            </a:r>
            <a:endParaRPr lang="en-US" dirty="0"/>
          </a:p>
        </p:txBody>
      </p:sp>
      <p:sp>
        <p:nvSpPr>
          <p:cNvPr id="4" name="Slide Number Placeholder 3"/>
          <p:cNvSpPr>
            <a:spLocks noGrp="1"/>
          </p:cNvSpPr>
          <p:nvPr>
            <p:ph type="sldNum" sz="quarter" idx="5"/>
          </p:nvPr>
        </p:nvSpPr>
        <p:spPr/>
        <p:txBody>
          <a:bodyPr/>
          <a:lstStyle/>
          <a:p>
            <a:fld id="{12402A1C-B2EB-4627-ADEE-517E0F14D23F}" type="slidenum">
              <a:rPr lang="en-US" smtClean="0"/>
              <a:t>22</a:t>
            </a:fld>
            <a:endParaRPr lang="en-US"/>
          </a:p>
        </p:txBody>
      </p:sp>
    </p:spTree>
    <p:extLst>
      <p:ext uri="{BB962C8B-B14F-4D97-AF65-F5344CB8AC3E}">
        <p14:creationId xmlns:p14="http://schemas.microsoft.com/office/powerpoint/2010/main" val="416765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Chronic osteomyelitis of the tibia. There is cortical thickening and chronic periosteal new bone formation, forming an involucrum around an indistinct medullary cavity. There is a cloaca.</a:t>
            </a:r>
            <a:endParaRPr lang="en-US" dirty="0"/>
          </a:p>
        </p:txBody>
      </p:sp>
      <p:sp>
        <p:nvSpPr>
          <p:cNvPr id="4" name="Slide Number Placeholder 3"/>
          <p:cNvSpPr>
            <a:spLocks noGrp="1"/>
          </p:cNvSpPr>
          <p:nvPr>
            <p:ph type="sldNum" sz="quarter" idx="10"/>
          </p:nvPr>
        </p:nvSpPr>
        <p:spPr/>
        <p:txBody>
          <a:bodyPr/>
          <a:lstStyle/>
          <a:p>
            <a:fld id="{12402A1C-B2EB-4627-ADEE-517E0F14D23F}" type="slidenum">
              <a:rPr lang="en-US" smtClean="0"/>
              <a:t>34</a:t>
            </a:fld>
            <a:endParaRPr lang="en-US"/>
          </a:p>
        </p:txBody>
      </p:sp>
    </p:spTree>
    <p:extLst>
      <p:ext uri="{BB962C8B-B14F-4D97-AF65-F5344CB8AC3E}">
        <p14:creationId xmlns:p14="http://schemas.microsoft.com/office/powerpoint/2010/main" val="3150805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4D46AB47-3D39-49FD-A224-0667C3E8B049}" type="datetimeFigureOut">
              <a:rPr lang="en-US" smtClean="0"/>
              <a:t>4/3/2024</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A9F5F8C-74B8-4ECD-BF4C-D9312456DDFA}" type="slidenum">
              <a:rPr lang="en-US" smtClean="0"/>
              <a:t>‹#›</a:t>
            </a:fld>
            <a:endParaRPr lang="en-US"/>
          </a:p>
        </p:txBody>
      </p:sp>
    </p:spTree>
    <p:extLst>
      <p:ext uri="{BB962C8B-B14F-4D97-AF65-F5344CB8AC3E}">
        <p14:creationId xmlns:p14="http://schemas.microsoft.com/office/powerpoint/2010/main" val="781754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46AB47-3D39-49FD-A224-0667C3E8B049}"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A9F5F8C-74B8-4ECD-BF4C-D9312456DDFA}" type="slidenum">
              <a:rPr lang="en-US" smtClean="0"/>
              <a:t>‹#›</a:t>
            </a:fld>
            <a:endParaRPr lang="en-US"/>
          </a:p>
        </p:txBody>
      </p:sp>
    </p:spTree>
    <p:extLst>
      <p:ext uri="{BB962C8B-B14F-4D97-AF65-F5344CB8AC3E}">
        <p14:creationId xmlns:p14="http://schemas.microsoft.com/office/powerpoint/2010/main" val="291650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D46AB47-3D39-49FD-A224-0667C3E8B049}"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A9F5F8C-74B8-4ECD-BF4C-D9312456DDFA}" type="slidenum">
              <a:rPr lang="en-US" smtClean="0"/>
              <a:t>‹#›</a:t>
            </a:fld>
            <a:endParaRPr lang="en-US"/>
          </a:p>
        </p:txBody>
      </p:sp>
    </p:spTree>
    <p:extLst>
      <p:ext uri="{BB962C8B-B14F-4D97-AF65-F5344CB8AC3E}">
        <p14:creationId xmlns:p14="http://schemas.microsoft.com/office/powerpoint/2010/main" val="1747518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D46AB47-3D39-49FD-A224-0667C3E8B049}"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A9F5F8C-74B8-4ECD-BF4C-D9312456DDFA}" type="slidenum">
              <a:rPr lang="en-US" smtClean="0"/>
              <a:t>‹#›</a:t>
            </a:fld>
            <a:endParaRPr lang="en-US"/>
          </a:p>
        </p:txBody>
      </p:sp>
    </p:spTree>
    <p:extLst>
      <p:ext uri="{BB962C8B-B14F-4D97-AF65-F5344CB8AC3E}">
        <p14:creationId xmlns:p14="http://schemas.microsoft.com/office/powerpoint/2010/main" val="2138153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46AB47-3D39-49FD-A224-0667C3E8B049}"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A9F5F8C-74B8-4ECD-BF4C-D9312456DDFA}" type="slidenum">
              <a:rPr lang="en-US" smtClean="0"/>
              <a:t>‹#›</a:t>
            </a:fld>
            <a:endParaRPr lang="en-US"/>
          </a:p>
        </p:txBody>
      </p:sp>
    </p:spTree>
    <p:extLst>
      <p:ext uri="{BB962C8B-B14F-4D97-AF65-F5344CB8AC3E}">
        <p14:creationId xmlns:p14="http://schemas.microsoft.com/office/powerpoint/2010/main" val="985036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D46AB47-3D39-49FD-A224-0667C3E8B049}" type="datetimeFigureOut">
              <a:rPr lang="en-US" smtClean="0"/>
              <a:t>4/3/2024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9F5F8C-74B8-4ECD-BF4C-D9312456DDFA}" type="slidenum">
              <a:rPr lang="en-US" smtClean="0"/>
              <a:t>‹#›</a:t>
            </a:fld>
            <a:endParaRPr lang="en-US"/>
          </a:p>
        </p:txBody>
      </p:sp>
    </p:spTree>
    <p:extLst>
      <p:ext uri="{BB962C8B-B14F-4D97-AF65-F5344CB8AC3E}">
        <p14:creationId xmlns:p14="http://schemas.microsoft.com/office/powerpoint/2010/main" val="4043344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D46AB47-3D39-49FD-A224-0667C3E8B049}" type="datetimeFigureOut">
              <a:rPr lang="en-US" smtClean="0"/>
              <a:t>4/3/2024</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DA9F5F8C-74B8-4ECD-BF4C-D9312456DDFA}" type="slidenum">
              <a:rPr lang="en-US" smtClean="0"/>
              <a:t>‹#›</a:t>
            </a:fld>
            <a:endParaRPr lang="en-US"/>
          </a:p>
        </p:txBody>
      </p:sp>
    </p:spTree>
    <p:extLst>
      <p:ext uri="{BB962C8B-B14F-4D97-AF65-F5344CB8AC3E}">
        <p14:creationId xmlns:p14="http://schemas.microsoft.com/office/powerpoint/2010/main" val="577030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4D46AB47-3D39-49FD-A224-0667C3E8B049}"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9F5F8C-74B8-4ECD-BF4C-D9312456DDFA}" type="slidenum">
              <a:rPr lang="en-US" smtClean="0"/>
              <a:t>‹#›</a:t>
            </a:fld>
            <a:endParaRPr lang="en-US"/>
          </a:p>
        </p:txBody>
      </p:sp>
    </p:spTree>
    <p:extLst>
      <p:ext uri="{BB962C8B-B14F-4D97-AF65-F5344CB8AC3E}">
        <p14:creationId xmlns:p14="http://schemas.microsoft.com/office/powerpoint/2010/main" val="131368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4D46AB47-3D39-49FD-A224-0667C3E8B049}"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A9F5F8C-74B8-4ECD-BF4C-D9312456DDFA}" type="slidenum">
              <a:rPr lang="en-US" smtClean="0"/>
              <a:t>‹#›</a:t>
            </a:fld>
            <a:endParaRPr lang="en-US"/>
          </a:p>
        </p:txBody>
      </p:sp>
    </p:spTree>
    <p:extLst>
      <p:ext uri="{BB962C8B-B14F-4D97-AF65-F5344CB8AC3E}">
        <p14:creationId xmlns:p14="http://schemas.microsoft.com/office/powerpoint/2010/main" val="3447486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46AB47-3D39-49FD-A224-0667C3E8B049}"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9F5F8C-74B8-4ECD-BF4C-D9312456DDFA}" type="slidenum">
              <a:rPr lang="en-US" smtClean="0"/>
              <a:t>‹#›</a:t>
            </a:fld>
            <a:endParaRPr lang="en-US"/>
          </a:p>
        </p:txBody>
      </p:sp>
    </p:spTree>
    <p:extLst>
      <p:ext uri="{BB962C8B-B14F-4D97-AF65-F5344CB8AC3E}">
        <p14:creationId xmlns:p14="http://schemas.microsoft.com/office/powerpoint/2010/main" val="210321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46AB47-3D39-49FD-A224-0667C3E8B049}"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A9F5F8C-74B8-4ECD-BF4C-D9312456DDFA}" type="slidenum">
              <a:rPr lang="en-US" smtClean="0"/>
              <a:t>‹#›</a:t>
            </a:fld>
            <a:endParaRPr lang="en-US"/>
          </a:p>
        </p:txBody>
      </p:sp>
    </p:spTree>
    <p:extLst>
      <p:ext uri="{BB962C8B-B14F-4D97-AF65-F5344CB8AC3E}">
        <p14:creationId xmlns:p14="http://schemas.microsoft.com/office/powerpoint/2010/main" val="3110362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46AB47-3D39-49FD-A224-0667C3E8B049}"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9F5F8C-74B8-4ECD-BF4C-D9312456DDFA}" type="slidenum">
              <a:rPr lang="en-US" smtClean="0"/>
              <a:t>‹#›</a:t>
            </a:fld>
            <a:endParaRPr lang="en-US"/>
          </a:p>
        </p:txBody>
      </p:sp>
    </p:spTree>
    <p:extLst>
      <p:ext uri="{BB962C8B-B14F-4D97-AF65-F5344CB8AC3E}">
        <p14:creationId xmlns:p14="http://schemas.microsoft.com/office/powerpoint/2010/main" val="3693095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46AB47-3D39-49FD-A224-0667C3E8B049}" type="datetimeFigureOut">
              <a:rPr lang="en-US" smtClean="0"/>
              <a:t>4/3/2024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9F5F8C-74B8-4ECD-BF4C-D9312456DDFA}" type="slidenum">
              <a:rPr lang="en-US" smtClean="0"/>
              <a:t>‹#›</a:t>
            </a:fld>
            <a:endParaRPr lang="en-US"/>
          </a:p>
        </p:txBody>
      </p:sp>
    </p:spTree>
    <p:extLst>
      <p:ext uri="{BB962C8B-B14F-4D97-AF65-F5344CB8AC3E}">
        <p14:creationId xmlns:p14="http://schemas.microsoft.com/office/powerpoint/2010/main" val="2041765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46AB47-3D39-49FD-A224-0667C3E8B049}" type="datetimeFigureOut">
              <a:rPr lang="en-US" smtClean="0"/>
              <a:t>4/3/2024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9F5F8C-74B8-4ECD-BF4C-D9312456DDFA}" type="slidenum">
              <a:rPr lang="en-US" smtClean="0"/>
              <a:t>‹#›</a:t>
            </a:fld>
            <a:endParaRPr lang="en-US"/>
          </a:p>
        </p:txBody>
      </p:sp>
    </p:spTree>
    <p:extLst>
      <p:ext uri="{BB962C8B-B14F-4D97-AF65-F5344CB8AC3E}">
        <p14:creationId xmlns:p14="http://schemas.microsoft.com/office/powerpoint/2010/main" val="3537967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46AB47-3D39-49FD-A224-0667C3E8B049}" type="datetimeFigureOut">
              <a:rPr lang="en-US" smtClean="0"/>
              <a:t>4/3/2024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A9F5F8C-74B8-4ECD-BF4C-D9312456DDFA}" type="slidenum">
              <a:rPr lang="en-US" smtClean="0"/>
              <a:t>‹#›</a:t>
            </a:fld>
            <a:endParaRPr lang="en-US"/>
          </a:p>
        </p:txBody>
      </p:sp>
    </p:spTree>
    <p:extLst>
      <p:ext uri="{BB962C8B-B14F-4D97-AF65-F5344CB8AC3E}">
        <p14:creationId xmlns:p14="http://schemas.microsoft.com/office/powerpoint/2010/main" val="2642613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46AB47-3D39-49FD-A224-0667C3E8B049}"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A9F5F8C-74B8-4ECD-BF4C-D9312456DDFA}" type="slidenum">
              <a:rPr lang="en-US" smtClean="0"/>
              <a:t>‹#›</a:t>
            </a:fld>
            <a:endParaRPr lang="en-US"/>
          </a:p>
        </p:txBody>
      </p:sp>
    </p:spTree>
    <p:extLst>
      <p:ext uri="{BB962C8B-B14F-4D97-AF65-F5344CB8AC3E}">
        <p14:creationId xmlns:p14="http://schemas.microsoft.com/office/powerpoint/2010/main" val="1210663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46AB47-3D39-49FD-A224-0667C3E8B049}"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A9F5F8C-74B8-4ECD-BF4C-D9312456DDFA}" type="slidenum">
              <a:rPr lang="en-US" smtClean="0"/>
              <a:t>‹#›</a:t>
            </a:fld>
            <a:endParaRPr lang="en-US"/>
          </a:p>
        </p:txBody>
      </p:sp>
    </p:spTree>
    <p:extLst>
      <p:ext uri="{BB962C8B-B14F-4D97-AF65-F5344CB8AC3E}">
        <p14:creationId xmlns:p14="http://schemas.microsoft.com/office/powerpoint/2010/main" val="1860937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4D46AB47-3D39-49FD-A224-0667C3E8B049}" type="datetimeFigureOut">
              <a:rPr lang="en-US" smtClean="0"/>
              <a:t>4/3/2024</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A9F5F8C-74B8-4ECD-BF4C-D9312456DDFA}" type="slidenum">
              <a:rPr lang="en-US" smtClean="0"/>
              <a:t>‹#›</a:t>
            </a:fld>
            <a:endParaRPr lang="en-US"/>
          </a:p>
        </p:txBody>
      </p:sp>
    </p:spTree>
    <p:extLst>
      <p:ext uri="{BB962C8B-B14F-4D97-AF65-F5344CB8AC3E}">
        <p14:creationId xmlns:p14="http://schemas.microsoft.com/office/powerpoint/2010/main" val="9565694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D22D1B95-2B54-43E9-85D9-B489F6C5D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a:extLst>
              <a:ext uri="{FF2B5EF4-FFF2-40B4-BE49-F238E27FC236}">
                <a16:creationId xmlns:a16="http://schemas.microsoft.com/office/drawing/2014/main" id="{7D0F3F6D-A49D-4406-8D61-1C4F8D792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a:extLst>
              <a:ext uri="{FF2B5EF4-FFF2-40B4-BE49-F238E27FC236}">
                <a16:creationId xmlns:a16="http://schemas.microsoft.com/office/drawing/2014/main" id="{D953A318-DA8D-4405-9536-D889E45C5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14" name="Rectangle 13">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683171" y="1143000"/>
            <a:ext cx="8825658" cy="3389217"/>
          </a:xfrm>
        </p:spPr>
        <p:txBody>
          <a:bodyPr anchor="ctr">
            <a:normAutofit/>
          </a:bodyPr>
          <a:lstStyle/>
          <a:p>
            <a:pPr algn="ctr"/>
            <a:r>
              <a:rPr lang="en-US" sz="6600">
                <a:solidFill>
                  <a:srgbClr val="FFFFFF"/>
                </a:solidFill>
              </a:rPr>
              <a:t>Imaging of Musculoskeletal system</a:t>
            </a:r>
          </a:p>
        </p:txBody>
      </p:sp>
      <p:sp>
        <p:nvSpPr>
          <p:cNvPr id="3" name="Subtitle 2"/>
          <p:cNvSpPr>
            <a:spLocks noGrp="1"/>
          </p:cNvSpPr>
          <p:nvPr>
            <p:ph type="subTitle" idx="1"/>
          </p:nvPr>
        </p:nvSpPr>
        <p:spPr>
          <a:xfrm>
            <a:off x="1683171" y="5240851"/>
            <a:ext cx="8825658" cy="828932"/>
          </a:xfrm>
        </p:spPr>
        <p:txBody>
          <a:bodyPr>
            <a:normAutofit/>
          </a:bodyPr>
          <a:lstStyle/>
          <a:p>
            <a:pPr algn="ctr">
              <a:lnSpc>
                <a:spcPct val="90000"/>
              </a:lnSpc>
            </a:pPr>
            <a:r>
              <a:rPr lang="en-US" sz="2200">
                <a:solidFill>
                  <a:schemeClr val="tx2"/>
                </a:solidFill>
              </a:rPr>
              <a:t>Dr. Marwa majid al-adhab</a:t>
            </a:r>
          </a:p>
          <a:p>
            <a:pPr algn="ctr">
              <a:lnSpc>
                <a:spcPct val="90000"/>
              </a:lnSpc>
            </a:pPr>
            <a:r>
              <a:rPr lang="en-US" sz="2200">
                <a:solidFill>
                  <a:schemeClr val="tx2"/>
                </a:solidFill>
              </a:rPr>
              <a:t>Mbchb,fibms</a:t>
            </a:r>
          </a:p>
        </p:txBody>
      </p:sp>
    </p:spTree>
    <p:extLst>
      <p:ext uri="{BB962C8B-B14F-4D97-AF65-F5344CB8AC3E}">
        <p14:creationId xmlns:p14="http://schemas.microsoft.com/office/powerpoint/2010/main" val="1984874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616" y="2251881"/>
            <a:ext cx="6455390" cy="4394579"/>
          </a:xfrm>
        </p:spPr>
        <p:txBody>
          <a:bodyPr>
            <a:normAutofit/>
          </a:bodyPr>
          <a:lstStyle/>
          <a:p>
            <a:r>
              <a:rPr lang="en-US" sz="3200" b="1" dirty="0">
                <a:solidFill>
                  <a:schemeClr val="accent2">
                    <a:lumMod val="75000"/>
                  </a:schemeClr>
                </a:solidFill>
              </a:rPr>
              <a:t>Cortical thickening </a:t>
            </a:r>
          </a:p>
          <a:p>
            <a:pPr marL="0" indent="0">
              <a:buNone/>
            </a:pPr>
            <a:r>
              <a:rPr lang="en-US" sz="3200" dirty="0"/>
              <a:t>Also involve lying down of new bone by periosteum but the process is very slow or has healed </a:t>
            </a:r>
            <a:r>
              <a:rPr lang="en-US" sz="3200" dirty="0">
                <a:sym typeface="Wingdings" panose="05000000000000000000" pitchFamily="2" charset="2"/>
              </a:rPr>
              <a:t> </a:t>
            </a:r>
            <a:r>
              <a:rPr lang="en-US" sz="3200" dirty="0"/>
              <a:t>the new bone shows the same homogenous density as does the cortex </a:t>
            </a:r>
          </a:p>
        </p:txBody>
      </p:sp>
      <p:pic>
        <p:nvPicPr>
          <p:cNvPr id="4" name="Picture 3"/>
          <p:cNvPicPr>
            <a:picLocks noChangeAspect="1"/>
          </p:cNvPicPr>
          <p:nvPr/>
        </p:nvPicPr>
        <p:blipFill>
          <a:blip r:embed="rId2"/>
          <a:stretch>
            <a:fillRect/>
          </a:stretch>
        </p:blipFill>
        <p:spPr>
          <a:xfrm>
            <a:off x="7808946" y="0"/>
            <a:ext cx="4162264" cy="6858000"/>
          </a:xfrm>
          <a:prstGeom prst="rect">
            <a:avLst/>
          </a:prstGeom>
        </p:spPr>
      </p:pic>
    </p:spTree>
    <p:extLst>
      <p:ext uri="{BB962C8B-B14F-4D97-AF65-F5344CB8AC3E}">
        <p14:creationId xmlns:p14="http://schemas.microsoft.com/office/powerpoint/2010/main" val="460720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4966" y="2511189"/>
            <a:ext cx="11122925" cy="3903258"/>
          </a:xfrm>
        </p:spPr>
        <p:txBody>
          <a:bodyPr/>
          <a:lstStyle/>
          <a:p>
            <a:r>
              <a:rPr lang="en-US" sz="3200" b="1" dirty="0">
                <a:solidFill>
                  <a:schemeClr val="accent2">
                    <a:lumMod val="75000"/>
                  </a:schemeClr>
                </a:solidFill>
              </a:rPr>
              <a:t>Alteration in trabecular pattern</a:t>
            </a:r>
          </a:p>
          <a:p>
            <a:pPr marL="0" indent="0">
              <a:buNone/>
            </a:pPr>
            <a:r>
              <a:rPr lang="en-US" sz="3200" dirty="0"/>
              <a:t>Reduction in the number of trabeculae with an alteration in the remaining trabeculae</a:t>
            </a:r>
          </a:p>
          <a:p>
            <a:pPr marL="0" indent="0">
              <a:buNone/>
            </a:pPr>
            <a:r>
              <a:rPr lang="en-US" sz="3200" dirty="0"/>
              <a:t>e.g. osteoporosis, Paget’s disease </a:t>
            </a:r>
          </a:p>
        </p:txBody>
      </p:sp>
    </p:spTree>
    <p:extLst>
      <p:ext uri="{BB962C8B-B14F-4D97-AF65-F5344CB8AC3E}">
        <p14:creationId xmlns:p14="http://schemas.microsoft.com/office/powerpoint/2010/main" val="886418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34243" y="573206"/>
            <a:ext cx="6443556" cy="6086902"/>
          </a:xfrm>
          <a:prstGeom prst="rect">
            <a:avLst/>
          </a:prstGeom>
        </p:spPr>
      </p:pic>
      <p:pic>
        <p:nvPicPr>
          <p:cNvPr id="3" name="Picture 2"/>
          <p:cNvPicPr>
            <a:picLocks noChangeAspect="1"/>
          </p:cNvPicPr>
          <p:nvPr/>
        </p:nvPicPr>
        <p:blipFill>
          <a:blip r:embed="rId3"/>
          <a:stretch>
            <a:fillRect/>
          </a:stretch>
        </p:blipFill>
        <p:spPr>
          <a:xfrm>
            <a:off x="177422" y="1064525"/>
            <a:ext cx="5151588" cy="4452277"/>
          </a:xfrm>
          <a:prstGeom prst="rect">
            <a:avLst/>
          </a:prstGeom>
        </p:spPr>
      </p:pic>
    </p:spTree>
    <p:extLst>
      <p:ext uri="{BB962C8B-B14F-4D97-AF65-F5344CB8AC3E}">
        <p14:creationId xmlns:p14="http://schemas.microsoft.com/office/powerpoint/2010/main" val="2261614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615" y="2603499"/>
            <a:ext cx="6346209" cy="4083903"/>
          </a:xfrm>
        </p:spPr>
        <p:txBody>
          <a:bodyPr>
            <a:normAutofit/>
          </a:bodyPr>
          <a:lstStyle/>
          <a:p>
            <a:r>
              <a:rPr lang="en-US" sz="3200" b="1" dirty="0">
                <a:solidFill>
                  <a:schemeClr val="accent2">
                    <a:lumMod val="75000"/>
                  </a:schemeClr>
                </a:solidFill>
              </a:rPr>
              <a:t>Alteration in the shape of a bone</a:t>
            </a:r>
          </a:p>
          <a:p>
            <a:pPr marL="0" indent="0">
              <a:buNone/>
            </a:pPr>
            <a:r>
              <a:rPr lang="en-US" sz="2800" dirty="0"/>
              <a:t>is another complex response with many causes. Some are congenital in origin; some are acquired, e.g. acromegaly and expanding bone tumors.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3186" y="496152"/>
            <a:ext cx="3143250" cy="6191250"/>
          </a:xfrm>
          <a:prstGeom prst="rect">
            <a:avLst/>
          </a:prstGeom>
        </p:spPr>
      </p:pic>
    </p:spTree>
    <p:extLst>
      <p:ext uri="{BB962C8B-B14F-4D97-AF65-F5344CB8AC3E}">
        <p14:creationId xmlns:p14="http://schemas.microsoft.com/office/powerpoint/2010/main" val="2548250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39" y="2442514"/>
            <a:ext cx="11372046" cy="4415486"/>
          </a:xfrm>
        </p:spPr>
        <p:txBody>
          <a:bodyPr>
            <a:normAutofit/>
          </a:bodyPr>
          <a:lstStyle/>
          <a:p>
            <a:r>
              <a:rPr lang="en-US" sz="3200" b="1" dirty="0">
                <a:solidFill>
                  <a:schemeClr val="accent2">
                    <a:lumMod val="75000"/>
                  </a:schemeClr>
                </a:solidFill>
              </a:rPr>
              <a:t>Alteration in bone age </a:t>
            </a:r>
          </a:p>
          <a:p>
            <a:pPr marL="0" indent="0">
              <a:buNone/>
            </a:pPr>
            <a:r>
              <a:rPr lang="en-US" sz="3200" dirty="0"/>
              <a:t>The time of appearance of the various epiphyseal centers and their time of fusion depends on the age of the child.</a:t>
            </a:r>
          </a:p>
          <a:p>
            <a:pPr marL="0" indent="0">
              <a:buNone/>
            </a:pPr>
            <a:r>
              <a:rPr lang="en-US" sz="3200" dirty="0"/>
              <a:t>So, x ray can be used to detect discrepancy between chronological age and biological age.</a:t>
            </a:r>
          </a:p>
        </p:txBody>
      </p:sp>
    </p:spTree>
    <p:extLst>
      <p:ext uri="{BB962C8B-B14F-4D97-AF65-F5344CB8AC3E}">
        <p14:creationId xmlns:p14="http://schemas.microsoft.com/office/powerpoint/2010/main" val="2794942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p:ph type="title"/>
          </p:nvPr>
        </p:nvSpPr>
        <p:spPr>
          <a:xfrm>
            <a:off x="994087" y="1130603"/>
            <a:ext cx="3342442" cy="4596794"/>
          </a:xfrm>
        </p:spPr>
        <p:txBody>
          <a:bodyPr anchor="ctr">
            <a:normAutofit/>
          </a:bodyPr>
          <a:lstStyle/>
          <a:p>
            <a:r>
              <a:rPr lang="en-US" sz="3200" b="1">
                <a:solidFill>
                  <a:srgbClr val="EBEBEB"/>
                </a:solidFill>
              </a:rPr>
              <a:t>  Osteomyelitis </a:t>
            </a:r>
          </a:p>
        </p:txBody>
      </p:sp>
      <p:sp>
        <p:nvSpPr>
          <p:cNvPr id="3" name="Content Placeholder 2"/>
          <p:cNvSpPr>
            <a:spLocks noGrp="1"/>
          </p:cNvSpPr>
          <p:nvPr>
            <p:ph idx="1"/>
          </p:nvPr>
        </p:nvSpPr>
        <p:spPr>
          <a:xfrm>
            <a:off x="5290077" y="384431"/>
            <a:ext cx="6770992" cy="7897124"/>
          </a:xfrm>
        </p:spPr>
        <p:txBody>
          <a:bodyPr anchor="ctr">
            <a:normAutofit/>
          </a:bodyPr>
          <a:lstStyle/>
          <a:p>
            <a:pPr marL="0" indent="0">
              <a:buNone/>
            </a:pPr>
            <a:r>
              <a:rPr lang="en-US" sz="2800" b="1" dirty="0"/>
              <a:t>Definition: </a:t>
            </a:r>
            <a:r>
              <a:rPr lang="en-US" sz="2800" dirty="0"/>
              <a:t>infection of the bone </a:t>
            </a:r>
          </a:p>
          <a:p>
            <a:pPr marL="0" indent="0">
              <a:buNone/>
            </a:pPr>
            <a:r>
              <a:rPr lang="en-US" sz="2800" b="1" u="sng" dirty="0"/>
              <a:t>Sources of invading organisms: </a:t>
            </a:r>
          </a:p>
          <a:p>
            <a:r>
              <a:rPr lang="en-US" sz="2800" dirty="0"/>
              <a:t>Hematogenous spread from distant foci</a:t>
            </a:r>
          </a:p>
          <a:p>
            <a:r>
              <a:rPr lang="en-US" sz="2800" dirty="0"/>
              <a:t>Contiguous source of infection (from an infected wound or from an infected adjacent joint)</a:t>
            </a:r>
          </a:p>
          <a:p>
            <a:r>
              <a:rPr lang="en-US" sz="2800" dirty="0"/>
              <a:t>Direct implantation (trauma or surgery) </a:t>
            </a:r>
          </a:p>
          <a:p>
            <a:pPr marL="0" indent="0">
              <a:buNone/>
            </a:pPr>
            <a:endParaRPr lang="en-US" sz="2800" dirty="0"/>
          </a:p>
        </p:txBody>
      </p:sp>
    </p:spTree>
    <p:extLst>
      <p:ext uri="{BB962C8B-B14F-4D97-AF65-F5344CB8AC3E}">
        <p14:creationId xmlns:p14="http://schemas.microsoft.com/office/powerpoint/2010/main" val="83914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7406" y="3488446"/>
            <a:ext cx="8883650" cy="3081859"/>
          </a:xfrm>
          <a:prstGeom prst="rect">
            <a:avLst/>
          </a:prstGeom>
        </p:spPr>
      </p:pic>
      <p:pic>
        <p:nvPicPr>
          <p:cNvPr id="3" name="Picture 2"/>
          <p:cNvPicPr>
            <a:picLocks noChangeAspect="1"/>
          </p:cNvPicPr>
          <p:nvPr/>
        </p:nvPicPr>
        <p:blipFill>
          <a:blip r:embed="rId3"/>
          <a:stretch>
            <a:fillRect/>
          </a:stretch>
        </p:blipFill>
        <p:spPr>
          <a:xfrm>
            <a:off x="1352282" y="45970"/>
            <a:ext cx="8598399" cy="3442476"/>
          </a:xfrm>
          <a:prstGeom prst="rect">
            <a:avLst/>
          </a:prstGeom>
        </p:spPr>
      </p:pic>
    </p:spTree>
    <p:extLst>
      <p:ext uri="{BB962C8B-B14F-4D97-AF65-F5344CB8AC3E}">
        <p14:creationId xmlns:p14="http://schemas.microsoft.com/office/powerpoint/2010/main" val="4055521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Osteomyelitis(continue)</a:t>
            </a:r>
          </a:p>
        </p:txBody>
      </p:sp>
      <p:sp>
        <p:nvSpPr>
          <p:cNvPr id="3" name="Content Placeholder 2"/>
          <p:cNvSpPr>
            <a:spLocks noGrp="1"/>
          </p:cNvSpPr>
          <p:nvPr>
            <p:ph idx="1"/>
          </p:nvPr>
        </p:nvSpPr>
        <p:spPr>
          <a:xfrm>
            <a:off x="511011" y="2448952"/>
            <a:ext cx="10861034" cy="4157909"/>
          </a:xfrm>
        </p:spPr>
        <p:txBody>
          <a:bodyPr>
            <a:normAutofit/>
          </a:bodyPr>
          <a:lstStyle/>
          <a:p>
            <a:pPr marL="0" indent="0">
              <a:buNone/>
            </a:pPr>
            <a:r>
              <a:rPr lang="en-US" sz="3200" b="1" dirty="0">
                <a:solidFill>
                  <a:schemeClr val="accent2">
                    <a:lumMod val="75000"/>
                  </a:schemeClr>
                </a:solidFill>
              </a:rPr>
              <a:t>Stages of osteomyelitis: </a:t>
            </a:r>
          </a:p>
          <a:p>
            <a:pPr marL="0" indent="0">
              <a:buNone/>
            </a:pPr>
            <a:r>
              <a:rPr lang="en-US" sz="3200" dirty="0"/>
              <a:t>*Acute      * Subacute       *Chronic </a:t>
            </a:r>
          </a:p>
          <a:p>
            <a:pPr marL="0" indent="0">
              <a:buNone/>
            </a:pPr>
            <a:r>
              <a:rPr lang="en-US" sz="3200" b="1" dirty="0">
                <a:solidFill>
                  <a:schemeClr val="accent2">
                    <a:lumMod val="75000"/>
                  </a:schemeClr>
                </a:solidFill>
              </a:rPr>
              <a:t>Causative organism:</a:t>
            </a:r>
          </a:p>
          <a:p>
            <a:pPr marL="0" indent="0">
              <a:buNone/>
            </a:pPr>
            <a:r>
              <a:rPr lang="en-US" sz="3200" dirty="0"/>
              <a:t>Most commonly pyogenic (bacterial) usually streptococcus in infants and staphylococcus in adults.</a:t>
            </a:r>
          </a:p>
          <a:p>
            <a:pPr marL="0" indent="0">
              <a:buNone/>
            </a:pPr>
            <a:r>
              <a:rPr lang="en-US" sz="3200" dirty="0"/>
              <a:t>Other non pyogenic causes e.g. T.B , syphilis ,fungi </a:t>
            </a:r>
          </a:p>
        </p:txBody>
      </p:sp>
    </p:spTree>
    <p:extLst>
      <p:ext uri="{BB962C8B-B14F-4D97-AF65-F5344CB8AC3E}">
        <p14:creationId xmlns:p14="http://schemas.microsoft.com/office/powerpoint/2010/main" val="2942945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835" y="1249245"/>
            <a:ext cx="12138165" cy="4262910"/>
          </a:xfrm>
          <a:prstGeom prst="rect">
            <a:avLst/>
          </a:prstGeom>
        </p:spPr>
      </p:pic>
      <p:sp>
        <p:nvSpPr>
          <p:cNvPr id="5" name="Rounded Rectangle 4"/>
          <p:cNvSpPr/>
          <p:nvPr/>
        </p:nvSpPr>
        <p:spPr>
          <a:xfrm>
            <a:off x="3116687" y="5782614"/>
            <a:ext cx="6104586" cy="811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Direction of blood vessels </a:t>
            </a:r>
          </a:p>
        </p:txBody>
      </p:sp>
    </p:spTree>
    <p:extLst>
      <p:ext uri="{BB962C8B-B14F-4D97-AF65-F5344CB8AC3E}">
        <p14:creationId xmlns:p14="http://schemas.microsoft.com/office/powerpoint/2010/main" val="4256918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EBEBEB"/>
                </a:solidFill>
              </a:rPr>
              <a:t>Osteomyelitis(continue)</a:t>
            </a:r>
            <a:endParaRPr lang="en-US" dirty="0"/>
          </a:p>
        </p:txBody>
      </p:sp>
      <p:sp>
        <p:nvSpPr>
          <p:cNvPr id="3" name="Content Placeholder 2"/>
          <p:cNvSpPr>
            <a:spLocks noGrp="1"/>
          </p:cNvSpPr>
          <p:nvPr>
            <p:ph idx="1"/>
          </p:nvPr>
        </p:nvSpPr>
        <p:spPr>
          <a:xfrm>
            <a:off x="540913" y="2603500"/>
            <a:ext cx="11140225" cy="3416300"/>
          </a:xfrm>
        </p:spPr>
        <p:txBody>
          <a:bodyPr>
            <a:noAutofit/>
          </a:bodyPr>
          <a:lstStyle/>
          <a:p>
            <a:pPr marL="0" indent="0">
              <a:buNone/>
            </a:pPr>
            <a:r>
              <a:rPr lang="en-US" sz="2800" b="1" dirty="0">
                <a:solidFill>
                  <a:schemeClr val="accent2">
                    <a:lumMod val="75000"/>
                  </a:schemeClr>
                </a:solidFill>
              </a:rPr>
              <a:t>Location of osteomyelitis within the bone: </a:t>
            </a:r>
          </a:p>
          <a:p>
            <a:r>
              <a:rPr lang="en-US" sz="2800" dirty="0"/>
              <a:t>Infants : metaphysis and/or epiphysis (acute pyogenic arthritis is a relatively common sequel of osteomyelitis)</a:t>
            </a:r>
          </a:p>
          <a:p>
            <a:r>
              <a:rPr lang="en-US" sz="2800" dirty="0"/>
              <a:t>Children(1-16yr): metaphysis (epiphysis and joint less frequently infected)</a:t>
            </a:r>
          </a:p>
          <a:p>
            <a:r>
              <a:rPr lang="en-US" sz="2800" dirty="0"/>
              <a:t>Adults: metaphysis and epiphysis </a:t>
            </a:r>
          </a:p>
        </p:txBody>
      </p:sp>
    </p:spTree>
    <p:extLst>
      <p:ext uri="{BB962C8B-B14F-4D97-AF65-F5344CB8AC3E}">
        <p14:creationId xmlns:p14="http://schemas.microsoft.com/office/powerpoint/2010/main" val="331501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p:cNvSpPr>
            <a:spLocks noGrp="1"/>
          </p:cNvSpPr>
          <p:nvPr>
            <p:ph type="title"/>
          </p:nvPr>
        </p:nvSpPr>
        <p:spPr>
          <a:xfrm>
            <a:off x="1154954" y="973668"/>
            <a:ext cx="8761413" cy="706964"/>
          </a:xfrm>
        </p:spPr>
        <p:txBody>
          <a:bodyPr>
            <a:normAutofit/>
          </a:bodyPr>
          <a:lstStyle/>
          <a:p>
            <a:r>
              <a:rPr lang="en-US">
                <a:solidFill>
                  <a:srgbClr val="FFFFFF"/>
                </a:solidFill>
              </a:rPr>
              <a:t>Objectives </a:t>
            </a:r>
          </a:p>
        </p:txBody>
      </p:sp>
      <p:sp>
        <p:nvSpPr>
          <p:cNvPr id="13" name="Rectangle 12">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7D1DB8D2-29B9-FF98-0266-B651E3C6A467}"/>
              </a:ext>
            </a:extLst>
          </p:cNvPr>
          <p:cNvGraphicFramePr>
            <a:graphicFrameLocks noGrp="1"/>
          </p:cNvGraphicFramePr>
          <p:nvPr>
            <p:ph idx="1"/>
            <p:extLst>
              <p:ext uri="{D42A27DB-BD31-4B8C-83A1-F6EECF244321}">
                <p14:modId xmlns:p14="http://schemas.microsoft.com/office/powerpoint/2010/main" val="3888424941"/>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809684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Imaging modalities </a:t>
            </a:r>
          </a:p>
        </p:txBody>
      </p:sp>
      <p:sp>
        <p:nvSpPr>
          <p:cNvPr id="3" name="Content Placeholder 2"/>
          <p:cNvSpPr>
            <a:spLocks noGrp="1"/>
          </p:cNvSpPr>
          <p:nvPr>
            <p:ph idx="1"/>
          </p:nvPr>
        </p:nvSpPr>
        <p:spPr>
          <a:xfrm>
            <a:off x="515155" y="2446986"/>
            <a:ext cx="11256135" cy="4108360"/>
          </a:xfrm>
        </p:spPr>
        <p:txBody>
          <a:bodyPr>
            <a:normAutofit fontScale="92500" lnSpcReduction="10000"/>
          </a:bodyPr>
          <a:lstStyle/>
          <a:p>
            <a:r>
              <a:rPr lang="en-US" sz="3200" dirty="0"/>
              <a:t>Plain x ray</a:t>
            </a:r>
          </a:p>
          <a:p>
            <a:r>
              <a:rPr lang="en-US" sz="3200" dirty="0"/>
              <a:t>Radionuclide bone scan</a:t>
            </a:r>
          </a:p>
          <a:p>
            <a:r>
              <a:rPr lang="en-US" sz="3200" dirty="0"/>
              <a:t>Mri</a:t>
            </a:r>
          </a:p>
          <a:p>
            <a:r>
              <a:rPr lang="en-US" sz="3200" dirty="0"/>
              <a:t>Ultrasound </a:t>
            </a:r>
          </a:p>
          <a:p>
            <a:r>
              <a:rPr lang="en-US" sz="3200" dirty="0"/>
              <a:t>Ct scan</a:t>
            </a:r>
          </a:p>
          <a:p>
            <a:pPr marL="0" indent="0">
              <a:buNone/>
            </a:pPr>
            <a:r>
              <a:rPr lang="en-US" sz="3200" dirty="0"/>
              <a:t>Note: thorough clinical examination and laboratory investigations are extremely important in diagnosis, before imaging evaluation is performed.</a:t>
            </a:r>
          </a:p>
          <a:p>
            <a:endParaRPr lang="en-US" sz="3200" dirty="0"/>
          </a:p>
        </p:txBody>
      </p:sp>
    </p:spTree>
    <p:extLst>
      <p:ext uri="{BB962C8B-B14F-4D97-AF65-F5344CB8AC3E}">
        <p14:creationId xmlns:p14="http://schemas.microsoft.com/office/powerpoint/2010/main" val="2249869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Radiological features on X ray</a:t>
            </a:r>
          </a:p>
        </p:txBody>
      </p:sp>
      <p:sp>
        <p:nvSpPr>
          <p:cNvPr id="3" name="Content Placeholder 2"/>
          <p:cNvSpPr>
            <a:spLocks noGrp="1"/>
          </p:cNvSpPr>
          <p:nvPr>
            <p:ph idx="1"/>
          </p:nvPr>
        </p:nvSpPr>
        <p:spPr>
          <a:xfrm>
            <a:off x="553791" y="2539105"/>
            <a:ext cx="10985679" cy="3681390"/>
          </a:xfrm>
        </p:spPr>
        <p:txBody>
          <a:bodyPr>
            <a:normAutofit lnSpcReduction="10000"/>
          </a:bodyPr>
          <a:lstStyle/>
          <a:p>
            <a:r>
              <a:rPr lang="en-US" sz="3200" dirty="0"/>
              <a:t>Soft-tissue changes: Swelling, with edema and </a:t>
            </a:r>
            <a:r>
              <a:rPr lang="en-US" sz="3200" u="sng" dirty="0"/>
              <a:t>blurring</a:t>
            </a:r>
            <a:r>
              <a:rPr lang="en-US" sz="3200" dirty="0"/>
              <a:t> of fat planes.</a:t>
            </a:r>
          </a:p>
          <a:p>
            <a:pPr marL="0" indent="0">
              <a:buNone/>
            </a:pPr>
            <a:r>
              <a:rPr lang="en-US" sz="3200" dirty="0"/>
              <a:t>  (may be immediately apparent especially in infants)</a:t>
            </a:r>
          </a:p>
          <a:p>
            <a:pPr marL="0" indent="0">
              <a:buNone/>
            </a:pPr>
            <a:endParaRPr lang="en-US" sz="3200" dirty="0"/>
          </a:p>
          <a:p>
            <a:r>
              <a:rPr lang="en-US" sz="3200" dirty="0"/>
              <a:t>Bone destruction: may be visualized within 10 to14 days of onset of symptoms. In children this is usually metaphyseal.</a:t>
            </a:r>
          </a:p>
        </p:txBody>
      </p:sp>
    </p:spTree>
    <p:extLst>
      <p:ext uri="{BB962C8B-B14F-4D97-AF65-F5344CB8AC3E}">
        <p14:creationId xmlns:p14="http://schemas.microsoft.com/office/powerpoint/2010/main" val="3217228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Radiological features (cont.)</a:t>
            </a:r>
          </a:p>
        </p:txBody>
      </p:sp>
      <p:sp>
        <p:nvSpPr>
          <p:cNvPr id="3" name="Content Placeholder 2"/>
          <p:cNvSpPr>
            <a:spLocks noGrp="1"/>
          </p:cNvSpPr>
          <p:nvPr>
            <p:ph idx="1"/>
          </p:nvPr>
        </p:nvSpPr>
        <p:spPr>
          <a:xfrm>
            <a:off x="476518" y="2384558"/>
            <a:ext cx="11191741" cy="4473442"/>
          </a:xfrm>
        </p:spPr>
        <p:txBody>
          <a:bodyPr>
            <a:normAutofit/>
          </a:bodyPr>
          <a:lstStyle/>
          <a:p>
            <a:r>
              <a:rPr lang="en-US" sz="2800" dirty="0"/>
              <a:t>Periosteal reaction : may become very extensive and surround the bone to form</a:t>
            </a:r>
            <a:r>
              <a:rPr lang="en-US" sz="2800" b="1" dirty="0"/>
              <a:t> Involucrum</a:t>
            </a:r>
            <a:r>
              <a:rPr lang="en-US" sz="2800" dirty="0"/>
              <a:t> which is usually visualized after 3 weeks and is more prolific in infants and children than in adults</a:t>
            </a:r>
          </a:p>
          <a:p>
            <a:r>
              <a:rPr lang="en-US" sz="2800" dirty="0"/>
              <a:t>Sequestrum: separate dense fragment formed due to death of part of original bone (As sequestra are devitalized they remain denser than surrounding vital bone, which becomes demineralized due to </a:t>
            </a:r>
            <a:r>
              <a:rPr lang="en-US" sz="2800" dirty="0" err="1"/>
              <a:t>hyperaemia</a:t>
            </a:r>
            <a:r>
              <a:rPr lang="en-US" sz="2800" dirty="0"/>
              <a:t> and immobilization). </a:t>
            </a:r>
          </a:p>
        </p:txBody>
      </p:sp>
    </p:spTree>
    <p:extLst>
      <p:ext uri="{BB962C8B-B14F-4D97-AF65-F5344CB8AC3E}">
        <p14:creationId xmlns:p14="http://schemas.microsoft.com/office/powerpoint/2010/main" val="649158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Radiological features (cont.)</a:t>
            </a:r>
          </a:p>
        </p:txBody>
      </p:sp>
      <p:sp>
        <p:nvSpPr>
          <p:cNvPr id="3" name="Content Placeholder 2"/>
          <p:cNvSpPr>
            <a:spLocks noGrp="1"/>
          </p:cNvSpPr>
          <p:nvPr>
            <p:ph idx="1"/>
          </p:nvPr>
        </p:nvSpPr>
        <p:spPr>
          <a:xfrm>
            <a:off x="605308" y="2603500"/>
            <a:ext cx="11075830" cy="3977604"/>
          </a:xfrm>
        </p:spPr>
        <p:txBody>
          <a:bodyPr>
            <a:normAutofit/>
          </a:bodyPr>
          <a:lstStyle/>
          <a:p>
            <a:r>
              <a:rPr lang="en-US" sz="2800" dirty="0"/>
              <a:t>In areas of dead periosteum, defects in the involucrum occur (</a:t>
            </a:r>
            <a:r>
              <a:rPr lang="en-US" sz="2800" b="1" i="1" dirty="0"/>
              <a:t>cloacae</a:t>
            </a:r>
            <a:r>
              <a:rPr lang="en-US" sz="2800" i="1" dirty="0"/>
              <a:t>), </a:t>
            </a:r>
            <a:r>
              <a:rPr lang="en-US" sz="2800" dirty="0"/>
              <a:t>these allow pus and sequestra to escape, sometimes to the skin via a sinus.</a:t>
            </a:r>
          </a:p>
          <a:p>
            <a:r>
              <a:rPr lang="en-US" sz="2800" dirty="0"/>
              <a:t>Sinus tract: opening from the infection to the skin surface.</a:t>
            </a:r>
          </a:p>
          <a:p>
            <a:endParaRPr lang="en-US" sz="2800" dirty="0"/>
          </a:p>
        </p:txBody>
      </p:sp>
    </p:spTree>
    <p:extLst>
      <p:ext uri="{BB962C8B-B14F-4D97-AF65-F5344CB8AC3E}">
        <p14:creationId xmlns:p14="http://schemas.microsoft.com/office/powerpoint/2010/main" val="3086833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5" y="965917"/>
            <a:ext cx="8128513" cy="5550794"/>
          </a:xfrm>
          <a:prstGeom prst="rect">
            <a:avLst/>
          </a:prstGeom>
        </p:spPr>
      </p:pic>
      <p:sp>
        <p:nvSpPr>
          <p:cNvPr id="3" name="Rectangle 2"/>
          <p:cNvSpPr/>
          <p:nvPr/>
        </p:nvSpPr>
        <p:spPr>
          <a:xfrm>
            <a:off x="8371268" y="1558346"/>
            <a:ext cx="3670478" cy="4365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(A)Early metaphyseal infection. There is very minimal focal bone destruction at the distal radial metaphysis. </a:t>
            </a:r>
          </a:p>
          <a:p>
            <a:r>
              <a:rPr lang="en-US" sz="2400" dirty="0"/>
              <a:t>(B) With progressive destruction, metaphyseal abnormality is now very evident</a:t>
            </a:r>
          </a:p>
        </p:txBody>
      </p:sp>
      <p:sp>
        <p:nvSpPr>
          <p:cNvPr id="4" name="TextBox 3"/>
          <p:cNvSpPr txBox="1"/>
          <p:nvPr/>
        </p:nvSpPr>
        <p:spPr>
          <a:xfrm>
            <a:off x="10935" y="5980611"/>
            <a:ext cx="491319" cy="523220"/>
          </a:xfrm>
          <a:prstGeom prst="rect">
            <a:avLst/>
          </a:prstGeom>
          <a:noFill/>
        </p:spPr>
        <p:txBody>
          <a:bodyPr wrap="square" rtlCol="0">
            <a:spAutoFit/>
          </a:bodyPr>
          <a:lstStyle/>
          <a:p>
            <a:r>
              <a:rPr lang="en-US" sz="2800" dirty="0">
                <a:solidFill>
                  <a:schemeClr val="bg1"/>
                </a:solidFill>
              </a:rPr>
              <a:t>A</a:t>
            </a:r>
          </a:p>
        </p:txBody>
      </p:sp>
      <p:sp>
        <p:nvSpPr>
          <p:cNvPr id="5" name="TextBox 4"/>
          <p:cNvSpPr txBox="1"/>
          <p:nvPr/>
        </p:nvSpPr>
        <p:spPr>
          <a:xfrm>
            <a:off x="7672711" y="5980611"/>
            <a:ext cx="491319" cy="523220"/>
          </a:xfrm>
          <a:prstGeom prst="rect">
            <a:avLst/>
          </a:prstGeom>
          <a:noFill/>
        </p:spPr>
        <p:txBody>
          <a:bodyPr wrap="square" rtlCol="0">
            <a:spAutoFit/>
          </a:bodyPr>
          <a:lstStyle/>
          <a:p>
            <a:r>
              <a:rPr lang="en-US" sz="2800" dirty="0">
                <a:solidFill>
                  <a:schemeClr val="bg1"/>
                </a:solidFill>
              </a:rPr>
              <a:t>B</a:t>
            </a:r>
          </a:p>
        </p:txBody>
      </p:sp>
    </p:spTree>
    <p:extLst>
      <p:ext uri="{BB962C8B-B14F-4D97-AF65-F5344CB8AC3E}">
        <p14:creationId xmlns:p14="http://schemas.microsoft.com/office/powerpoint/2010/main" val="2912197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6245213" cy="6858000"/>
          </a:xfrm>
          <a:prstGeom prst="rect">
            <a:avLst/>
          </a:prstGeom>
        </p:spPr>
      </p:pic>
      <p:sp>
        <p:nvSpPr>
          <p:cNvPr id="3" name="Rounded Rectangle 2"/>
          <p:cNvSpPr/>
          <p:nvPr/>
        </p:nvSpPr>
        <p:spPr>
          <a:xfrm>
            <a:off x="6800045" y="1867437"/>
            <a:ext cx="5022761" cy="39538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Osteomyelitis. (a) Initial films reveal no abnormality. </a:t>
            </a:r>
          </a:p>
          <a:p>
            <a:r>
              <a:rPr lang="en-US" sz="2400" dirty="0"/>
              <a:t>(b) Films taken 3 weeks later show some destruction of the upper end of the tibia and an extensive periosteal reaction along the tibia, particularly the medial side (arrow).</a:t>
            </a:r>
          </a:p>
        </p:txBody>
      </p:sp>
      <p:sp>
        <p:nvSpPr>
          <p:cNvPr id="5" name="TextBox 4"/>
          <p:cNvSpPr txBox="1"/>
          <p:nvPr/>
        </p:nvSpPr>
        <p:spPr>
          <a:xfrm>
            <a:off x="0" y="6334780"/>
            <a:ext cx="491319" cy="523220"/>
          </a:xfrm>
          <a:prstGeom prst="rect">
            <a:avLst/>
          </a:prstGeom>
          <a:noFill/>
        </p:spPr>
        <p:txBody>
          <a:bodyPr wrap="square" rtlCol="0">
            <a:spAutoFit/>
          </a:bodyPr>
          <a:lstStyle/>
          <a:p>
            <a:r>
              <a:rPr lang="en-US" sz="2800" dirty="0">
                <a:solidFill>
                  <a:schemeClr val="bg1"/>
                </a:solidFill>
              </a:rPr>
              <a:t>A</a:t>
            </a:r>
          </a:p>
        </p:txBody>
      </p:sp>
      <p:sp>
        <p:nvSpPr>
          <p:cNvPr id="6" name="TextBox 5"/>
          <p:cNvSpPr txBox="1"/>
          <p:nvPr/>
        </p:nvSpPr>
        <p:spPr>
          <a:xfrm>
            <a:off x="3507036" y="6334780"/>
            <a:ext cx="491319" cy="523220"/>
          </a:xfrm>
          <a:prstGeom prst="rect">
            <a:avLst/>
          </a:prstGeom>
          <a:noFill/>
        </p:spPr>
        <p:txBody>
          <a:bodyPr wrap="square" rtlCol="0">
            <a:spAutoFit/>
          </a:bodyPr>
          <a:lstStyle/>
          <a:p>
            <a:r>
              <a:rPr lang="en-US" sz="2800" dirty="0">
                <a:solidFill>
                  <a:schemeClr val="bg1"/>
                </a:solidFill>
              </a:rPr>
              <a:t>B</a:t>
            </a:r>
          </a:p>
        </p:txBody>
      </p:sp>
    </p:spTree>
    <p:extLst>
      <p:ext uri="{BB962C8B-B14F-4D97-AF65-F5344CB8AC3E}">
        <p14:creationId xmlns:p14="http://schemas.microsoft.com/office/powerpoint/2010/main" val="1551515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4698" y="85426"/>
            <a:ext cx="2767443" cy="6708179"/>
          </a:xfrm>
          <a:prstGeom prst="rect">
            <a:avLst/>
          </a:prstGeom>
        </p:spPr>
      </p:pic>
      <p:pic>
        <p:nvPicPr>
          <p:cNvPr id="3" name="Picture 2"/>
          <p:cNvPicPr>
            <a:picLocks noChangeAspect="1"/>
          </p:cNvPicPr>
          <p:nvPr/>
        </p:nvPicPr>
        <p:blipFill>
          <a:blip r:embed="rId3"/>
          <a:stretch>
            <a:fillRect/>
          </a:stretch>
        </p:blipFill>
        <p:spPr>
          <a:xfrm>
            <a:off x="3448130" y="67660"/>
            <a:ext cx="1988244" cy="6725945"/>
          </a:xfrm>
          <a:prstGeom prst="rect">
            <a:avLst/>
          </a:prstGeom>
        </p:spPr>
      </p:pic>
      <p:pic>
        <p:nvPicPr>
          <p:cNvPr id="4" name="Picture 3"/>
          <p:cNvPicPr>
            <a:picLocks noChangeAspect="1"/>
          </p:cNvPicPr>
          <p:nvPr/>
        </p:nvPicPr>
        <p:blipFill>
          <a:blip r:embed="rId4"/>
          <a:stretch>
            <a:fillRect/>
          </a:stretch>
        </p:blipFill>
        <p:spPr>
          <a:xfrm>
            <a:off x="5629946" y="592428"/>
            <a:ext cx="6433668" cy="5938770"/>
          </a:xfrm>
          <a:prstGeom prst="rect">
            <a:avLst/>
          </a:prstGeom>
        </p:spPr>
      </p:pic>
    </p:spTree>
    <p:extLst>
      <p:ext uri="{BB962C8B-B14F-4D97-AF65-F5344CB8AC3E}">
        <p14:creationId xmlns:p14="http://schemas.microsoft.com/office/powerpoint/2010/main" val="1298596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CB56D2-343E-4CAF-9D68-E6A205C7A22B}"/>
              </a:ext>
            </a:extLst>
          </p:cNvPr>
          <p:cNvPicPr>
            <a:picLocks noChangeAspect="1"/>
          </p:cNvPicPr>
          <p:nvPr/>
        </p:nvPicPr>
        <p:blipFill>
          <a:blip r:embed="rId2"/>
          <a:stretch>
            <a:fillRect/>
          </a:stretch>
        </p:blipFill>
        <p:spPr>
          <a:xfrm>
            <a:off x="3464218" y="362458"/>
            <a:ext cx="5758439" cy="6133084"/>
          </a:xfrm>
          <a:prstGeom prst="rect">
            <a:avLst/>
          </a:prstGeom>
        </p:spPr>
      </p:pic>
    </p:spTree>
    <p:extLst>
      <p:ext uri="{BB962C8B-B14F-4D97-AF65-F5344CB8AC3E}">
        <p14:creationId xmlns:p14="http://schemas.microsoft.com/office/powerpoint/2010/main" val="1906190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Radionuclide bone scan</a:t>
            </a:r>
          </a:p>
        </p:txBody>
      </p:sp>
      <p:sp>
        <p:nvSpPr>
          <p:cNvPr id="3" name="Content Placeholder 2"/>
          <p:cNvSpPr>
            <a:spLocks noGrp="1"/>
          </p:cNvSpPr>
          <p:nvPr>
            <p:ph idx="1"/>
          </p:nvPr>
        </p:nvSpPr>
        <p:spPr>
          <a:xfrm>
            <a:off x="437882" y="2369713"/>
            <a:ext cx="6545451" cy="4250028"/>
          </a:xfrm>
        </p:spPr>
        <p:txBody>
          <a:bodyPr>
            <a:normAutofit lnSpcReduction="10000"/>
          </a:bodyPr>
          <a:lstStyle/>
          <a:p>
            <a:r>
              <a:rPr lang="en-US" sz="2800" dirty="0"/>
              <a:t>Use </a:t>
            </a:r>
            <a:r>
              <a:rPr lang="en-US" sz="2800" baseline="30000" dirty="0"/>
              <a:t>99m</a:t>
            </a:r>
            <a:r>
              <a:rPr lang="en-US" sz="2800" dirty="0"/>
              <a:t>Tc MDP (methylene diphosphonate)</a:t>
            </a:r>
          </a:p>
          <a:p>
            <a:r>
              <a:rPr lang="en-US" sz="2800" dirty="0"/>
              <a:t>3 phases scan: blood flow, blood pool, delayed scan</a:t>
            </a:r>
          </a:p>
          <a:p>
            <a:r>
              <a:rPr lang="en-US" sz="2800" dirty="0"/>
              <a:t>On osteomyelitis there is increase uptake on all phases</a:t>
            </a:r>
          </a:p>
          <a:p>
            <a:r>
              <a:rPr lang="en-US" sz="2800" dirty="0"/>
              <a:t>Changes appear much earlier in the course of the disease within a day or two</a:t>
            </a:r>
          </a:p>
        </p:txBody>
      </p:sp>
      <p:pic>
        <p:nvPicPr>
          <p:cNvPr id="4" name="Picture 3"/>
          <p:cNvPicPr>
            <a:picLocks noChangeAspect="1"/>
          </p:cNvPicPr>
          <p:nvPr/>
        </p:nvPicPr>
        <p:blipFill rotWithShape="1">
          <a:blip r:embed="rId2"/>
          <a:srcRect l="6378" t="1435" r="2154" b="6607"/>
          <a:stretch/>
        </p:blipFill>
        <p:spPr>
          <a:xfrm>
            <a:off x="6983333" y="463639"/>
            <a:ext cx="5109564" cy="6156101"/>
          </a:xfrm>
          <a:prstGeom prst="rect">
            <a:avLst/>
          </a:prstGeom>
        </p:spPr>
      </p:pic>
    </p:spTree>
    <p:extLst>
      <p:ext uri="{BB962C8B-B14F-4D97-AF65-F5344CB8AC3E}">
        <p14:creationId xmlns:p14="http://schemas.microsoft.com/office/powerpoint/2010/main" val="1354815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MRI </a:t>
            </a:r>
          </a:p>
        </p:txBody>
      </p:sp>
      <p:sp>
        <p:nvSpPr>
          <p:cNvPr id="3" name="Content Placeholder 2"/>
          <p:cNvSpPr>
            <a:spLocks noGrp="1"/>
          </p:cNvSpPr>
          <p:nvPr>
            <p:ph idx="1"/>
          </p:nvPr>
        </p:nvSpPr>
        <p:spPr>
          <a:xfrm>
            <a:off x="476518" y="2382591"/>
            <a:ext cx="11320530" cy="4146997"/>
          </a:xfrm>
        </p:spPr>
        <p:txBody>
          <a:bodyPr>
            <a:noAutofit/>
          </a:bodyPr>
          <a:lstStyle/>
          <a:p>
            <a:r>
              <a:rPr lang="en-US" sz="2800" dirty="0"/>
              <a:t>MRI: demonstrate osteomyelitis as early as isotope scanning and it’s the method of choice to diagnose musculoskeletal infection</a:t>
            </a:r>
          </a:p>
          <a:p>
            <a:r>
              <a:rPr lang="en-US" sz="2800" dirty="0"/>
              <a:t>Demonstrate edema in cortex, medulla, lack of enhancement in area of destruction and necrosis, soft tissue extension and pus accumulation in the bone and soft tissues</a:t>
            </a:r>
          </a:p>
          <a:p>
            <a:r>
              <a:rPr lang="en-US" sz="2800" dirty="0"/>
              <a:t>MR is much better at demonstrating the extent of pathology in bone and surrounding soft tissues</a:t>
            </a:r>
          </a:p>
        </p:txBody>
      </p:sp>
    </p:spTree>
    <p:extLst>
      <p:ext uri="{BB962C8B-B14F-4D97-AF65-F5344CB8AC3E}">
        <p14:creationId xmlns:p14="http://schemas.microsoft.com/office/powerpoint/2010/main" val="3577945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7260" y="111033"/>
            <a:ext cx="3901778" cy="6608637"/>
          </a:xfrm>
          <a:prstGeom prst="rect">
            <a:avLst/>
          </a:prstGeom>
        </p:spPr>
      </p:pic>
      <p:pic>
        <p:nvPicPr>
          <p:cNvPr id="3" name="Picture 2"/>
          <p:cNvPicPr>
            <a:picLocks noChangeAspect="1"/>
          </p:cNvPicPr>
          <p:nvPr/>
        </p:nvPicPr>
        <p:blipFill rotWithShape="1">
          <a:blip r:embed="rId3"/>
          <a:srcRect l="19497" r="7517"/>
          <a:stretch/>
        </p:blipFill>
        <p:spPr>
          <a:xfrm>
            <a:off x="5554638" y="200608"/>
            <a:ext cx="5650173" cy="6460591"/>
          </a:xfrm>
          <a:prstGeom prst="rect">
            <a:avLst/>
          </a:prstGeom>
        </p:spPr>
      </p:pic>
    </p:spTree>
    <p:extLst>
      <p:ext uri="{BB962C8B-B14F-4D97-AF65-F5344CB8AC3E}">
        <p14:creationId xmlns:p14="http://schemas.microsoft.com/office/powerpoint/2010/main" val="3819168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751" t="-1088" r="33001" b="1088"/>
          <a:stretch/>
        </p:blipFill>
        <p:spPr>
          <a:xfrm>
            <a:off x="9198591" y="185959"/>
            <a:ext cx="2524836" cy="6273084"/>
          </a:xfrm>
          <a:prstGeom prst="rect">
            <a:avLst/>
          </a:prstGeom>
        </p:spPr>
      </p:pic>
      <p:pic>
        <p:nvPicPr>
          <p:cNvPr id="3" name="Picture 2"/>
          <p:cNvPicPr>
            <a:picLocks noChangeAspect="1"/>
          </p:cNvPicPr>
          <p:nvPr/>
        </p:nvPicPr>
        <p:blipFill>
          <a:blip r:embed="rId3"/>
          <a:stretch>
            <a:fillRect/>
          </a:stretch>
        </p:blipFill>
        <p:spPr>
          <a:xfrm>
            <a:off x="185517" y="243105"/>
            <a:ext cx="8344848" cy="6158792"/>
          </a:xfrm>
          <a:prstGeom prst="rect">
            <a:avLst/>
          </a:prstGeom>
        </p:spPr>
      </p:pic>
    </p:spTree>
    <p:extLst>
      <p:ext uri="{BB962C8B-B14F-4D97-AF65-F5344CB8AC3E}">
        <p14:creationId xmlns:p14="http://schemas.microsoft.com/office/powerpoint/2010/main" val="2783746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and CT scan</a:t>
            </a:r>
          </a:p>
        </p:txBody>
      </p:sp>
      <p:sp>
        <p:nvSpPr>
          <p:cNvPr id="3" name="Content Placeholder 2"/>
          <p:cNvSpPr>
            <a:spLocks noGrp="1"/>
          </p:cNvSpPr>
          <p:nvPr>
            <p:ph idx="1"/>
          </p:nvPr>
        </p:nvSpPr>
        <p:spPr>
          <a:xfrm>
            <a:off x="528034" y="2616379"/>
            <a:ext cx="11191741" cy="3977604"/>
          </a:xfrm>
        </p:spPr>
        <p:txBody>
          <a:bodyPr>
            <a:normAutofit/>
          </a:bodyPr>
          <a:lstStyle/>
          <a:p>
            <a:r>
              <a:rPr lang="en-US" sz="2800" b="1" dirty="0"/>
              <a:t>Ultrasound</a:t>
            </a:r>
            <a:r>
              <a:rPr lang="en-US" sz="2800" dirty="0"/>
              <a:t>: can demonstrate subperiosteal collections of pus well before bone changes are evident on plain film.</a:t>
            </a:r>
          </a:p>
          <a:p>
            <a:pPr marL="0" indent="0">
              <a:buNone/>
            </a:pPr>
            <a:endParaRPr lang="en-US" sz="2800" dirty="0"/>
          </a:p>
          <a:p>
            <a:r>
              <a:rPr lang="en-US" sz="2800" b="1" dirty="0"/>
              <a:t>CT</a:t>
            </a:r>
            <a:r>
              <a:rPr lang="en-US" sz="2800" dirty="0"/>
              <a:t>: demonstrate changes related to cortical bone or periosteum. Sequestra are shown as area of high attenuation spicules of bone within area of osteolysis. Cloaca, periosteitis and soft tissue lesions are also shown, Ct guided biopsy can be obtained for culture.</a:t>
            </a:r>
          </a:p>
        </p:txBody>
      </p:sp>
    </p:spTree>
    <p:extLst>
      <p:ext uri="{BB962C8B-B14F-4D97-AF65-F5344CB8AC3E}">
        <p14:creationId xmlns:p14="http://schemas.microsoft.com/office/powerpoint/2010/main" val="618713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 acute osteomyelitis </a:t>
            </a:r>
          </a:p>
        </p:txBody>
      </p:sp>
      <p:sp>
        <p:nvSpPr>
          <p:cNvPr id="3" name="Content Placeholder 2"/>
          <p:cNvSpPr>
            <a:spLocks noGrp="1"/>
          </p:cNvSpPr>
          <p:nvPr>
            <p:ph idx="1"/>
          </p:nvPr>
        </p:nvSpPr>
        <p:spPr>
          <a:xfrm>
            <a:off x="386367" y="2369712"/>
            <a:ext cx="7328078" cy="4488288"/>
          </a:xfrm>
        </p:spPr>
        <p:txBody>
          <a:bodyPr>
            <a:noAutofit/>
          </a:bodyPr>
          <a:lstStyle/>
          <a:p>
            <a:r>
              <a:rPr lang="en-US" sz="2800" dirty="0"/>
              <a:t>Brodie abscess is a characteristic lesion of sub acute osteomyelitis, consisting of well-circumscribed area of bone destruction has a surrounding zone of reactive sclerosis </a:t>
            </a:r>
          </a:p>
          <a:p>
            <a:r>
              <a:rPr lang="en-US" sz="2800" dirty="0"/>
              <a:t>It may have a finger-like extension into neighboring bone toward the </a:t>
            </a:r>
            <a:r>
              <a:rPr lang="en-US" sz="2800" dirty="0" err="1"/>
              <a:t>physeal</a:t>
            </a:r>
            <a:r>
              <a:rPr lang="en-US" sz="2800" dirty="0"/>
              <a:t> plate, which, when present, is pathognomonic of infection</a:t>
            </a:r>
          </a:p>
        </p:txBody>
      </p:sp>
      <p:pic>
        <p:nvPicPr>
          <p:cNvPr id="5" name="Picture 4"/>
          <p:cNvPicPr>
            <a:picLocks noChangeAspect="1"/>
          </p:cNvPicPr>
          <p:nvPr/>
        </p:nvPicPr>
        <p:blipFill>
          <a:blip r:embed="rId2"/>
          <a:stretch>
            <a:fillRect/>
          </a:stretch>
        </p:blipFill>
        <p:spPr>
          <a:xfrm>
            <a:off x="7714445" y="1600052"/>
            <a:ext cx="4477555" cy="5100129"/>
          </a:xfrm>
          <a:prstGeom prst="rect">
            <a:avLst/>
          </a:prstGeom>
        </p:spPr>
      </p:pic>
    </p:spTree>
    <p:extLst>
      <p:ext uri="{BB962C8B-B14F-4D97-AF65-F5344CB8AC3E}">
        <p14:creationId xmlns:p14="http://schemas.microsoft.com/office/powerpoint/2010/main" val="2099800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Chronic osteomyelitis</a:t>
            </a:r>
          </a:p>
        </p:txBody>
      </p:sp>
      <p:sp>
        <p:nvSpPr>
          <p:cNvPr id="3" name="Content Placeholder 2"/>
          <p:cNvSpPr>
            <a:spLocks noGrp="1"/>
          </p:cNvSpPr>
          <p:nvPr>
            <p:ph idx="1"/>
          </p:nvPr>
        </p:nvSpPr>
        <p:spPr>
          <a:xfrm>
            <a:off x="450761" y="2434107"/>
            <a:ext cx="11436439" cy="4262907"/>
          </a:xfrm>
        </p:spPr>
        <p:txBody>
          <a:bodyPr>
            <a:noAutofit/>
          </a:bodyPr>
          <a:lstStyle/>
          <a:p>
            <a:r>
              <a:rPr lang="en-US" sz="2800" dirty="0"/>
              <a:t>It is an indolent infection lasting greater than 6 weeks</a:t>
            </a:r>
          </a:p>
          <a:p>
            <a:r>
              <a:rPr lang="en-US" sz="2800" dirty="0"/>
              <a:t>It is a result of osteonecrosis caused by disruption of intraosseous and periosteal blood supply during the acute stage of the disease  </a:t>
            </a:r>
            <a:r>
              <a:rPr lang="en-US" sz="2800" dirty="0">
                <a:sym typeface="Wingdings" panose="05000000000000000000" pitchFamily="2" charset="2"/>
              </a:rPr>
              <a:t> </a:t>
            </a:r>
            <a:r>
              <a:rPr lang="en-US" sz="2800" dirty="0"/>
              <a:t>sequestrum.</a:t>
            </a:r>
          </a:p>
          <a:p>
            <a:r>
              <a:rPr lang="en-US" sz="2800" dirty="0"/>
              <a:t>Infective agents within the devascularised sequestrum become protected from antibiotics and the endogenous immune response, forming a nidus for chronic infection. </a:t>
            </a:r>
          </a:p>
          <a:p>
            <a:r>
              <a:rPr lang="en-US" sz="2800" dirty="0"/>
              <a:t>This may persist for years</a:t>
            </a:r>
          </a:p>
        </p:txBody>
      </p:sp>
    </p:spTree>
    <p:extLst>
      <p:ext uri="{BB962C8B-B14F-4D97-AF65-F5344CB8AC3E}">
        <p14:creationId xmlns:p14="http://schemas.microsoft.com/office/powerpoint/2010/main" val="3081090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Chronic osteomyelitis(cont.)</a:t>
            </a:r>
          </a:p>
        </p:txBody>
      </p:sp>
      <p:sp>
        <p:nvSpPr>
          <p:cNvPr id="3" name="Content Placeholder 2"/>
          <p:cNvSpPr>
            <a:spLocks noGrp="1"/>
          </p:cNvSpPr>
          <p:nvPr>
            <p:ph idx="1"/>
          </p:nvPr>
        </p:nvSpPr>
        <p:spPr>
          <a:xfrm>
            <a:off x="476518" y="2369713"/>
            <a:ext cx="6465195" cy="4288664"/>
          </a:xfrm>
        </p:spPr>
        <p:txBody>
          <a:bodyPr>
            <a:normAutofit/>
          </a:bodyPr>
          <a:lstStyle/>
          <a:p>
            <a:r>
              <a:rPr lang="en-US" sz="2800" dirty="0"/>
              <a:t>Chronic osteomyelitis can cause a mixed lytic and sclerotic appearance, with a thickened cortex on plain radiograph</a:t>
            </a:r>
          </a:p>
          <a:p>
            <a:r>
              <a:rPr lang="en-US" sz="2800" dirty="0"/>
              <a:t>CT may provide information regarding the presence of sequestra, cloaca, cortical destruction and the thickness of the involucrum</a:t>
            </a:r>
          </a:p>
        </p:txBody>
      </p:sp>
      <p:pic>
        <p:nvPicPr>
          <p:cNvPr id="4" name="Picture 3"/>
          <p:cNvPicPr>
            <a:picLocks noChangeAspect="1"/>
          </p:cNvPicPr>
          <p:nvPr/>
        </p:nvPicPr>
        <p:blipFill>
          <a:blip r:embed="rId3"/>
          <a:stretch>
            <a:fillRect/>
          </a:stretch>
        </p:blipFill>
        <p:spPr>
          <a:xfrm>
            <a:off x="7544358" y="1178113"/>
            <a:ext cx="3656830" cy="5480263"/>
          </a:xfrm>
          <a:prstGeom prst="rect">
            <a:avLst/>
          </a:prstGeom>
        </p:spPr>
      </p:pic>
    </p:spTree>
    <p:extLst>
      <p:ext uri="{BB962C8B-B14F-4D97-AF65-F5344CB8AC3E}">
        <p14:creationId xmlns:p14="http://schemas.microsoft.com/office/powerpoint/2010/main" val="553465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513" y="864484"/>
            <a:ext cx="9567081" cy="950666"/>
          </a:xfrm>
        </p:spPr>
        <p:txBody>
          <a:bodyPr/>
          <a:lstStyle/>
          <a:p>
            <a:r>
              <a:rPr lang="en-US" i="1" dirty="0"/>
              <a:t>Distinction of neoplasm from osteomyelitis</a:t>
            </a:r>
            <a:endParaRPr lang="en-US" dirty="0"/>
          </a:p>
        </p:txBody>
      </p:sp>
      <p:sp>
        <p:nvSpPr>
          <p:cNvPr id="3" name="Content Placeholder 2"/>
          <p:cNvSpPr>
            <a:spLocks noGrp="1"/>
          </p:cNvSpPr>
          <p:nvPr>
            <p:ph idx="1"/>
          </p:nvPr>
        </p:nvSpPr>
        <p:spPr>
          <a:xfrm>
            <a:off x="554452" y="2265528"/>
            <a:ext cx="11291805" cy="4592472"/>
          </a:xfrm>
        </p:spPr>
        <p:txBody>
          <a:bodyPr>
            <a:noAutofit/>
          </a:bodyPr>
          <a:lstStyle/>
          <a:p>
            <a:r>
              <a:rPr lang="en-US" sz="2400" dirty="0"/>
              <a:t>The clinical history is clearly important. With malignant bone tumors, the radiographs are usually abnormal when the patient first presents, whereas with osteomyelitis the initial films are often normal.</a:t>
            </a:r>
          </a:p>
          <a:p>
            <a:r>
              <a:rPr lang="en-US" sz="2400" dirty="0"/>
              <a:t>Fat planes are often blurred in osteomyelitis while fat planes in neoplasm are displaced but preserved.</a:t>
            </a:r>
          </a:p>
          <a:p>
            <a:r>
              <a:rPr lang="en-US" sz="2400" dirty="0"/>
              <a:t>Chronic osteomyelitis may simulate a benign bone tumor on imaging examinations but the presence of fever, and sometimes of discharging sinuses, usually helps to diagnose an infective lesion. </a:t>
            </a:r>
          </a:p>
          <a:p>
            <a:r>
              <a:rPr lang="en-US" sz="2400" dirty="0"/>
              <a:t>It is not always possible using imaging tests to distinguish osteomyelitis from a bone tumor and biopsy is then needed. </a:t>
            </a:r>
          </a:p>
        </p:txBody>
      </p:sp>
    </p:spTree>
    <p:extLst>
      <p:ext uri="{BB962C8B-B14F-4D97-AF65-F5344CB8AC3E}">
        <p14:creationId xmlns:p14="http://schemas.microsoft.com/office/powerpoint/2010/main" val="2859658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Infection of the Spine</a:t>
            </a:r>
          </a:p>
        </p:txBody>
      </p:sp>
      <p:sp>
        <p:nvSpPr>
          <p:cNvPr id="3" name="Content Placeholder 2"/>
          <p:cNvSpPr>
            <a:spLocks noGrp="1"/>
          </p:cNvSpPr>
          <p:nvPr>
            <p:ph idx="1"/>
          </p:nvPr>
        </p:nvSpPr>
        <p:spPr>
          <a:xfrm>
            <a:off x="532263" y="2347415"/>
            <a:ext cx="11273049" cy="4285397"/>
          </a:xfrm>
        </p:spPr>
        <p:txBody>
          <a:bodyPr>
            <a:noAutofit/>
          </a:bodyPr>
          <a:lstStyle/>
          <a:p>
            <a:r>
              <a:rPr lang="en-US" sz="2800" dirty="0"/>
              <a:t>The hallmark of infection is destruction of the intervertebral disc and adjacent vertebral bodies.</a:t>
            </a:r>
          </a:p>
          <a:p>
            <a:pPr marL="0" indent="0">
              <a:buNone/>
            </a:pPr>
            <a:r>
              <a:rPr lang="en-US" sz="2800" b="1" u="sng" dirty="0"/>
              <a:t>Radiographic features:</a:t>
            </a:r>
          </a:p>
          <a:p>
            <a:r>
              <a:rPr lang="en-US" sz="2800" dirty="0"/>
              <a:t>Early in the course of the disease, there is narrowing of the disc space with end plates irregularities and erosion of the adjoining surface of the vertebral body.</a:t>
            </a:r>
          </a:p>
          <a:p>
            <a:r>
              <a:rPr lang="en-US" sz="2800" dirty="0"/>
              <a:t>Later, bone destruction may lead to collapse of the vertebral body, resulting in a sharp angulation known as a gibbus. A paravertebral abscess is usually present.</a:t>
            </a:r>
          </a:p>
        </p:txBody>
      </p:sp>
    </p:spTree>
    <p:extLst>
      <p:ext uri="{BB962C8B-B14F-4D97-AF65-F5344CB8AC3E}">
        <p14:creationId xmlns:p14="http://schemas.microsoft.com/office/powerpoint/2010/main" val="1041434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373" y="834507"/>
            <a:ext cx="5900320" cy="5170511"/>
          </a:xfrm>
          <a:prstGeom prst="rect">
            <a:avLst/>
          </a:prstGeom>
        </p:spPr>
      </p:pic>
      <p:pic>
        <p:nvPicPr>
          <p:cNvPr id="4" name="Picture 3"/>
          <p:cNvPicPr>
            <a:picLocks noChangeAspect="1"/>
          </p:cNvPicPr>
          <p:nvPr/>
        </p:nvPicPr>
        <p:blipFill>
          <a:blip r:embed="rId3"/>
          <a:stretch>
            <a:fillRect/>
          </a:stretch>
        </p:blipFill>
        <p:spPr>
          <a:xfrm>
            <a:off x="6359500" y="452366"/>
            <a:ext cx="5431648" cy="6071263"/>
          </a:xfrm>
          <a:prstGeom prst="rect">
            <a:avLst/>
          </a:prstGeom>
        </p:spPr>
      </p:pic>
    </p:spTree>
    <p:extLst>
      <p:ext uri="{BB962C8B-B14F-4D97-AF65-F5344CB8AC3E}">
        <p14:creationId xmlns:p14="http://schemas.microsoft.com/office/powerpoint/2010/main" val="1824687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27654" y="0"/>
            <a:ext cx="4785361" cy="6858000"/>
          </a:xfrm>
          <a:prstGeom prst="rect">
            <a:avLst/>
          </a:prstGeom>
        </p:spPr>
      </p:pic>
      <p:sp>
        <p:nvSpPr>
          <p:cNvPr id="3" name="Rounded Rectangle 2"/>
          <p:cNvSpPr/>
          <p:nvPr/>
        </p:nvSpPr>
        <p:spPr>
          <a:xfrm>
            <a:off x="559557" y="3875963"/>
            <a:ext cx="4449171" cy="22348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Plain film changes lag behind symptoms by 2-3 weeks.</a:t>
            </a:r>
          </a:p>
        </p:txBody>
      </p:sp>
    </p:spTree>
    <p:extLst>
      <p:ext uri="{BB962C8B-B14F-4D97-AF65-F5344CB8AC3E}">
        <p14:creationId xmlns:p14="http://schemas.microsoft.com/office/powerpoint/2010/main" val="2689288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Imaging of spinal infection(cont.)</a:t>
            </a:r>
          </a:p>
        </p:txBody>
      </p:sp>
      <p:sp>
        <p:nvSpPr>
          <p:cNvPr id="3" name="Content Placeholder 2"/>
          <p:cNvSpPr>
            <a:spLocks noGrp="1"/>
          </p:cNvSpPr>
          <p:nvPr>
            <p:ph idx="1"/>
          </p:nvPr>
        </p:nvSpPr>
        <p:spPr>
          <a:xfrm>
            <a:off x="491319" y="2385132"/>
            <a:ext cx="11204811" cy="4472868"/>
          </a:xfrm>
        </p:spPr>
        <p:txBody>
          <a:bodyPr>
            <a:noAutofit/>
          </a:bodyPr>
          <a:lstStyle/>
          <a:p>
            <a:pPr marL="0" indent="0">
              <a:buNone/>
            </a:pPr>
            <a:r>
              <a:rPr lang="en-US" sz="2800" b="1" u="sng" dirty="0"/>
              <a:t>CT scan</a:t>
            </a:r>
          </a:p>
          <a:p>
            <a:r>
              <a:rPr lang="en-US" sz="2800" dirty="0"/>
              <a:t>shows the bone destruction and paravertebral soft tissue swelling to advantage and disc space narrowing can be shown with sagittal reconstructions.</a:t>
            </a:r>
          </a:p>
          <a:p>
            <a:pPr marL="0" indent="0">
              <a:buNone/>
            </a:pPr>
            <a:r>
              <a:rPr lang="en-US" sz="2800" b="1" u="sng" dirty="0"/>
              <a:t>MRI </a:t>
            </a:r>
          </a:p>
          <a:p>
            <a:r>
              <a:rPr lang="en-US" sz="2800" dirty="0"/>
              <a:t>Is the preferred investigation as it can, with one examination, demonstrate disc space narrowing, altered signal in the adjacent vertebral body, adjacent soft tissue swelling and any spinal cord or nerve root compression</a:t>
            </a:r>
          </a:p>
        </p:txBody>
      </p:sp>
    </p:spTree>
    <p:extLst>
      <p:ext uri="{BB962C8B-B14F-4D97-AF65-F5344CB8AC3E}">
        <p14:creationId xmlns:p14="http://schemas.microsoft.com/office/powerpoint/2010/main" val="3201445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8989" y="156948"/>
            <a:ext cx="3786561" cy="6605516"/>
          </a:xfrm>
          <a:prstGeom prst="rect">
            <a:avLst/>
          </a:prstGeom>
        </p:spPr>
      </p:pic>
      <p:pic>
        <p:nvPicPr>
          <p:cNvPr id="3" name="Picture 2"/>
          <p:cNvPicPr>
            <a:picLocks noChangeAspect="1"/>
          </p:cNvPicPr>
          <p:nvPr/>
        </p:nvPicPr>
        <p:blipFill>
          <a:blip r:embed="rId3"/>
          <a:stretch>
            <a:fillRect/>
          </a:stretch>
        </p:blipFill>
        <p:spPr>
          <a:xfrm>
            <a:off x="4565675" y="0"/>
            <a:ext cx="3060650" cy="6858000"/>
          </a:xfrm>
          <a:prstGeom prst="rect">
            <a:avLst/>
          </a:prstGeom>
        </p:spPr>
      </p:pic>
      <p:sp>
        <p:nvSpPr>
          <p:cNvPr id="4" name="Rounded Rectangle 3"/>
          <p:cNvSpPr/>
          <p:nvPr/>
        </p:nvSpPr>
        <p:spPr>
          <a:xfrm>
            <a:off x="8529851" y="2620370"/>
            <a:ext cx="2906973" cy="27704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Normal radiographs</a:t>
            </a:r>
          </a:p>
        </p:txBody>
      </p:sp>
    </p:spTree>
    <p:extLst>
      <p:ext uri="{BB962C8B-B14F-4D97-AF65-F5344CB8AC3E}">
        <p14:creationId xmlns:p14="http://schemas.microsoft.com/office/powerpoint/2010/main" val="23929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665" y="1364775"/>
            <a:ext cx="7062058" cy="2433694"/>
          </a:xfrm>
          <a:prstGeom prst="rect">
            <a:avLst/>
          </a:prstGeom>
        </p:spPr>
      </p:pic>
      <p:pic>
        <p:nvPicPr>
          <p:cNvPr id="3" name="Picture 2"/>
          <p:cNvPicPr>
            <a:picLocks noChangeAspect="1"/>
          </p:cNvPicPr>
          <p:nvPr/>
        </p:nvPicPr>
        <p:blipFill>
          <a:blip r:embed="rId3"/>
          <a:stretch>
            <a:fillRect/>
          </a:stretch>
        </p:blipFill>
        <p:spPr>
          <a:xfrm>
            <a:off x="7314068" y="1255595"/>
            <a:ext cx="4763067" cy="4763067"/>
          </a:xfrm>
          <a:prstGeom prst="rect">
            <a:avLst/>
          </a:prstGeom>
        </p:spPr>
      </p:pic>
      <p:sp>
        <p:nvSpPr>
          <p:cNvPr id="4" name="Rounded Rectangle 3"/>
          <p:cNvSpPr/>
          <p:nvPr/>
        </p:nvSpPr>
        <p:spPr>
          <a:xfrm>
            <a:off x="395785" y="4435522"/>
            <a:ext cx="6223379" cy="1787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Common infecting organisms are </a:t>
            </a:r>
            <a:r>
              <a:rPr lang="en-US" sz="2800" i="1" dirty="0"/>
              <a:t>Mycobacterium tuberculosis </a:t>
            </a:r>
            <a:r>
              <a:rPr lang="en-US" sz="2800" dirty="0"/>
              <a:t>and </a:t>
            </a:r>
            <a:r>
              <a:rPr lang="en-US" sz="2800" i="1" dirty="0"/>
              <a:t>Staphylococcus aureus</a:t>
            </a:r>
            <a:r>
              <a:rPr lang="en-US" sz="2800" dirty="0"/>
              <a:t>. </a:t>
            </a:r>
          </a:p>
        </p:txBody>
      </p:sp>
    </p:spTree>
    <p:extLst>
      <p:ext uri="{BB962C8B-B14F-4D97-AF65-F5344CB8AC3E}">
        <p14:creationId xmlns:p14="http://schemas.microsoft.com/office/powerpoint/2010/main" val="4255357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1320" y="2197288"/>
            <a:ext cx="11177516" cy="4660711"/>
          </a:xfrm>
        </p:spPr>
        <p:txBody>
          <a:bodyPr>
            <a:noAutofit/>
          </a:bodyPr>
          <a:lstStyle/>
          <a:p>
            <a:r>
              <a:rPr lang="en-US" sz="2800" dirty="0"/>
              <a:t>Patients with spinal osteomyelitis often have a history of skin or pelvic infections. Spread of infection is usually to the vertebral body rather than to appendages and is mainly blood-borne, though osteomyelitis may follow spinal surgery.</a:t>
            </a:r>
          </a:p>
          <a:p>
            <a:r>
              <a:rPr lang="en-US" sz="2800" dirty="0"/>
              <a:t>Spread of disease from the pelvis is facilitated through Batson's vertebral venous plexus which is a </a:t>
            </a:r>
            <a:r>
              <a:rPr lang="en-US" sz="2800" dirty="0" err="1"/>
              <a:t>valveless</a:t>
            </a:r>
            <a:r>
              <a:rPr lang="en-US" sz="2800" dirty="0"/>
              <a:t> system of veins joining the pelvis with the rest of the axial skeleton via the spinal canal </a:t>
            </a:r>
          </a:p>
          <a:p>
            <a:r>
              <a:rPr lang="en-US" sz="2800" dirty="0"/>
              <a:t>The common infecting organisms are </a:t>
            </a:r>
            <a:r>
              <a:rPr lang="en-US" sz="2800" i="1" dirty="0"/>
              <a:t>Mycobacterium tuberculosis </a:t>
            </a:r>
            <a:r>
              <a:rPr lang="en-US" sz="2800" dirty="0"/>
              <a:t>and </a:t>
            </a:r>
            <a:r>
              <a:rPr lang="en-US" sz="2800" i="1" dirty="0"/>
              <a:t>Staphylococcus aureus</a:t>
            </a:r>
            <a:r>
              <a:rPr lang="en-US" sz="2800" dirty="0"/>
              <a:t>. </a:t>
            </a:r>
          </a:p>
        </p:txBody>
      </p:sp>
    </p:spTree>
    <p:extLst>
      <p:ext uri="{BB962C8B-B14F-4D97-AF65-F5344CB8AC3E}">
        <p14:creationId xmlns:p14="http://schemas.microsoft.com/office/powerpoint/2010/main" val="204348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501" y="491319"/>
            <a:ext cx="10536071" cy="1774209"/>
          </a:xfrm>
        </p:spPr>
        <p:txBody>
          <a:bodyPr/>
          <a:lstStyle/>
          <a:p>
            <a:r>
              <a:rPr lang="en-US" sz="2400" dirty="0"/>
              <a:t>Though there are some differences in the signs produced by these two infections, there is considerable overlap</a:t>
            </a:r>
            <a:br>
              <a:rPr lang="en-US" sz="2400" dirty="0"/>
            </a:br>
            <a:endParaRPr lang="en-US" sz="2400" dirty="0"/>
          </a:p>
        </p:txBody>
      </p:sp>
      <p:sp>
        <p:nvSpPr>
          <p:cNvPr id="3" name="Text Placeholder 2"/>
          <p:cNvSpPr>
            <a:spLocks noGrp="1"/>
          </p:cNvSpPr>
          <p:nvPr>
            <p:ph type="body" idx="1"/>
          </p:nvPr>
        </p:nvSpPr>
        <p:spPr>
          <a:xfrm>
            <a:off x="504967" y="2366738"/>
            <a:ext cx="3141878" cy="576262"/>
          </a:xfrm>
        </p:spPr>
        <p:txBody>
          <a:bodyPr/>
          <a:lstStyle/>
          <a:p>
            <a:r>
              <a:rPr lang="en-US" dirty="0"/>
              <a:t>Variable </a:t>
            </a:r>
          </a:p>
        </p:txBody>
      </p:sp>
      <p:sp>
        <p:nvSpPr>
          <p:cNvPr id="4" name="Text Placeholder 3"/>
          <p:cNvSpPr>
            <a:spLocks noGrp="1"/>
          </p:cNvSpPr>
          <p:nvPr>
            <p:ph type="body" sz="half" idx="15"/>
          </p:nvPr>
        </p:nvSpPr>
        <p:spPr>
          <a:xfrm>
            <a:off x="504967" y="2943000"/>
            <a:ext cx="3791865" cy="3915000"/>
          </a:xfrm>
        </p:spPr>
        <p:txBody>
          <a:bodyPr>
            <a:noAutofit/>
          </a:bodyPr>
          <a:lstStyle/>
          <a:p>
            <a:r>
              <a:rPr lang="en-US" sz="2000" dirty="0"/>
              <a:t>Commonly involved region</a:t>
            </a:r>
          </a:p>
          <a:p>
            <a:r>
              <a:rPr lang="en-US" sz="2000" dirty="0"/>
              <a:t>Involvements of vertebral bodies </a:t>
            </a:r>
          </a:p>
          <a:p>
            <a:pPr>
              <a:lnSpc>
                <a:spcPct val="150000"/>
              </a:lnSpc>
            </a:pPr>
            <a:r>
              <a:rPr lang="en-US" sz="2000" dirty="0"/>
              <a:t>Degree of disc preservation </a:t>
            </a:r>
          </a:p>
          <a:p>
            <a:r>
              <a:rPr lang="en-US" sz="2000" dirty="0"/>
              <a:t>Bony destruction</a:t>
            </a:r>
          </a:p>
          <a:p>
            <a:r>
              <a:rPr lang="en-US" sz="2000" dirty="0"/>
              <a:t>Para spinal abscess</a:t>
            </a:r>
          </a:p>
          <a:p>
            <a:r>
              <a:rPr lang="en-US" sz="2000" dirty="0"/>
              <a:t>Abscess wall</a:t>
            </a:r>
          </a:p>
          <a:p>
            <a:r>
              <a:rPr lang="en-US" sz="2000" dirty="0"/>
              <a:t>Calcification in abscess</a:t>
            </a:r>
          </a:p>
          <a:p>
            <a:r>
              <a:rPr lang="en-US" sz="2000" dirty="0"/>
              <a:t>Sclerosis </a:t>
            </a:r>
          </a:p>
        </p:txBody>
      </p:sp>
      <p:sp>
        <p:nvSpPr>
          <p:cNvPr id="5" name="Text Placeholder 4"/>
          <p:cNvSpPr>
            <a:spLocks noGrp="1"/>
          </p:cNvSpPr>
          <p:nvPr>
            <p:ph type="body" sz="quarter" idx="3"/>
          </p:nvPr>
        </p:nvSpPr>
        <p:spPr>
          <a:xfrm>
            <a:off x="4512721" y="2369878"/>
            <a:ext cx="3147009" cy="576262"/>
          </a:xfrm>
        </p:spPr>
        <p:txBody>
          <a:bodyPr/>
          <a:lstStyle/>
          <a:p>
            <a:r>
              <a:rPr lang="en-US" dirty="0"/>
              <a:t>Pyogenic spondylitis</a:t>
            </a:r>
          </a:p>
        </p:txBody>
      </p:sp>
      <p:sp>
        <p:nvSpPr>
          <p:cNvPr id="6" name="Text Placeholder 5"/>
          <p:cNvSpPr>
            <a:spLocks noGrp="1"/>
          </p:cNvSpPr>
          <p:nvPr>
            <p:ph type="body" sz="half" idx="16"/>
          </p:nvPr>
        </p:nvSpPr>
        <p:spPr>
          <a:xfrm>
            <a:off x="4512721" y="2943000"/>
            <a:ext cx="3375413" cy="3915000"/>
          </a:xfrm>
        </p:spPr>
        <p:txBody>
          <a:bodyPr>
            <a:normAutofit lnSpcReduction="10000"/>
          </a:bodyPr>
          <a:lstStyle/>
          <a:p>
            <a:r>
              <a:rPr lang="en-US" sz="2000" dirty="0"/>
              <a:t>Lumber spine</a:t>
            </a:r>
          </a:p>
          <a:p>
            <a:r>
              <a:rPr lang="en-US" sz="2000" dirty="0"/>
              <a:t>≤ 2 vertebral bodies</a:t>
            </a:r>
          </a:p>
          <a:p>
            <a:endParaRPr lang="en-US" sz="2000" dirty="0"/>
          </a:p>
          <a:p>
            <a:r>
              <a:rPr lang="en-US" sz="2000" dirty="0"/>
              <a:t>Moderate to complete disc destruction</a:t>
            </a:r>
          </a:p>
          <a:p>
            <a:r>
              <a:rPr lang="en-US" sz="2000" dirty="0"/>
              <a:t>Mild to moderate</a:t>
            </a:r>
          </a:p>
          <a:p>
            <a:r>
              <a:rPr lang="en-US" sz="2000" dirty="0"/>
              <a:t>Less frequent </a:t>
            </a:r>
          </a:p>
          <a:p>
            <a:r>
              <a:rPr lang="en-US" sz="2000" dirty="0"/>
              <a:t>Thick and irregular</a:t>
            </a:r>
          </a:p>
          <a:p>
            <a:r>
              <a:rPr lang="en-US" sz="2000" dirty="0"/>
              <a:t>Absent</a:t>
            </a:r>
          </a:p>
          <a:p>
            <a:r>
              <a:rPr lang="en-US" sz="2000" dirty="0"/>
              <a:t>Sclerosis usually present</a:t>
            </a:r>
          </a:p>
          <a:p>
            <a:endParaRPr lang="en-US" sz="2000" dirty="0"/>
          </a:p>
        </p:txBody>
      </p:sp>
      <p:sp>
        <p:nvSpPr>
          <p:cNvPr id="7" name="Text Placeholder 6"/>
          <p:cNvSpPr>
            <a:spLocks noGrp="1"/>
          </p:cNvSpPr>
          <p:nvPr>
            <p:ph type="body" sz="quarter" idx="13"/>
          </p:nvPr>
        </p:nvSpPr>
        <p:spPr>
          <a:xfrm>
            <a:off x="7888134" y="2366738"/>
            <a:ext cx="3562337" cy="576262"/>
          </a:xfrm>
        </p:spPr>
        <p:txBody>
          <a:bodyPr/>
          <a:lstStyle/>
          <a:p>
            <a:r>
              <a:rPr lang="en-US" dirty="0"/>
              <a:t>Tuberculous spondylitis</a:t>
            </a:r>
          </a:p>
        </p:txBody>
      </p:sp>
      <p:sp>
        <p:nvSpPr>
          <p:cNvPr id="8" name="Text Placeholder 7"/>
          <p:cNvSpPr>
            <a:spLocks noGrp="1"/>
          </p:cNvSpPr>
          <p:nvPr>
            <p:ph type="body" sz="half" idx="17"/>
          </p:nvPr>
        </p:nvSpPr>
        <p:spPr>
          <a:xfrm>
            <a:off x="7875619" y="2943000"/>
            <a:ext cx="3562142" cy="3915000"/>
          </a:xfrm>
        </p:spPr>
        <p:txBody>
          <a:bodyPr>
            <a:normAutofit fontScale="92500" lnSpcReduction="10000"/>
          </a:bodyPr>
          <a:lstStyle/>
          <a:p>
            <a:r>
              <a:rPr lang="en-US" sz="2000" dirty="0"/>
              <a:t>Thoracic spine</a:t>
            </a:r>
          </a:p>
          <a:p>
            <a:r>
              <a:rPr lang="en-US" sz="2000" dirty="0"/>
              <a:t>Multiple levels</a:t>
            </a:r>
          </a:p>
          <a:p>
            <a:endParaRPr lang="en-US" sz="2000" dirty="0"/>
          </a:p>
          <a:p>
            <a:r>
              <a:rPr lang="en-US" sz="2000" dirty="0"/>
              <a:t>Mild disc destruction</a:t>
            </a:r>
          </a:p>
          <a:p>
            <a:endParaRPr lang="en-US" sz="2000" dirty="0"/>
          </a:p>
          <a:p>
            <a:r>
              <a:rPr lang="en-US" sz="2000" dirty="0"/>
              <a:t>More severe</a:t>
            </a:r>
          </a:p>
          <a:p>
            <a:r>
              <a:rPr lang="en-US" sz="2000" dirty="0"/>
              <a:t>More and larger</a:t>
            </a:r>
          </a:p>
          <a:p>
            <a:r>
              <a:rPr lang="en-US" sz="2000" dirty="0"/>
              <a:t>Thin and smooth</a:t>
            </a:r>
          </a:p>
          <a:p>
            <a:r>
              <a:rPr lang="en-US" sz="2000" dirty="0"/>
              <a:t>Present</a:t>
            </a:r>
          </a:p>
          <a:p>
            <a:r>
              <a:rPr lang="en-US" sz="2000" dirty="0"/>
              <a:t>Lesion usually lytic</a:t>
            </a:r>
          </a:p>
        </p:txBody>
      </p:sp>
    </p:spTree>
    <p:extLst>
      <p:ext uri="{BB962C8B-B14F-4D97-AF65-F5344CB8AC3E}">
        <p14:creationId xmlns:p14="http://schemas.microsoft.com/office/powerpoint/2010/main" val="3599209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3886" y="1489091"/>
            <a:ext cx="6547088" cy="4370101"/>
          </a:xfrm>
          <a:prstGeom prst="rect">
            <a:avLst/>
          </a:prstGeom>
        </p:spPr>
      </p:pic>
      <p:pic>
        <p:nvPicPr>
          <p:cNvPr id="3" name="Picture 2"/>
          <p:cNvPicPr>
            <a:picLocks noChangeAspect="1"/>
          </p:cNvPicPr>
          <p:nvPr/>
        </p:nvPicPr>
        <p:blipFill>
          <a:blip r:embed="rId3"/>
          <a:stretch>
            <a:fillRect/>
          </a:stretch>
        </p:blipFill>
        <p:spPr>
          <a:xfrm>
            <a:off x="153963" y="468325"/>
            <a:ext cx="5276218" cy="5959776"/>
          </a:xfrm>
          <a:prstGeom prst="rect">
            <a:avLst/>
          </a:prstGeom>
        </p:spPr>
      </p:pic>
    </p:spTree>
    <p:extLst>
      <p:ext uri="{BB962C8B-B14F-4D97-AF65-F5344CB8AC3E}">
        <p14:creationId xmlns:p14="http://schemas.microsoft.com/office/powerpoint/2010/main" val="41368007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0"/>
            <a:ext cx="6858000" cy="6858000"/>
          </a:xfrm>
          <a:prstGeom prst="rect">
            <a:avLst/>
          </a:prstGeom>
        </p:spPr>
      </p:pic>
      <p:sp>
        <p:nvSpPr>
          <p:cNvPr id="3" name="Rounded Rectangle 2"/>
          <p:cNvSpPr/>
          <p:nvPr/>
        </p:nvSpPr>
        <p:spPr>
          <a:xfrm>
            <a:off x="191069" y="27293"/>
            <a:ext cx="2333767" cy="65706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9653516" y="13648"/>
            <a:ext cx="2292295" cy="6584251"/>
          </a:xfrm>
          <a:prstGeom prst="rect">
            <a:avLst/>
          </a:prstGeom>
        </p:spPr>
      </p:pic>
    </p:spTree>
    <p:extLst>
      <p:ext uri="{BB962C8B-B14F-4D97-AF65-F5344CB8AC3E}">
        <p14:creationId xmlns:p14="http://schemas.microsoft.com/office/powerpoint/2010/main" val="2823979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Imaging signs of bone disease </a:t>
            </a:r>
          </a:p>
        </p:txBody>
      </p:sp>
      <p:sp>
        <p:nvSpPr>
          <p:cNvPr id="3" name="Content Placeholder 2"/>
          <p:cNvSpPr>
            <a:spLocks noGrp="1"/>
          </p:cNvSpPr>
          <p:nvPr>
            <p:ph idx="1"/>
          </p:nvPr>
        </p:nvSpPr>
        <p:spPr>
          <a:xfrm>
            <a:off x="586854" y="2603500"/>
            <a:ext cx="9867331" cy="3701766"/>
          </a:xfrm>
        </p:spPr>
        <p:txBody>
          <a:bodyPr/>
          <a:lstStyle/>
          <a:p>
            <a:r>
              <a:rPr lang="en-US" sz="3200" b="1" dirty="0">
                <a:solidFill>
                  <a:schemeClr val="accent2">
                    <a:lumMod val="75000"/>
                  </a:schemeClr>
                </a:solidFill>
              </a:rPr>
              <a:t>Decrease in bone density </a:t>
            </a:r>
          </a:p>
          <a:p>
            <a:pPr marL="0" indent="0">
              <a:buNone/>
            </a:pPr>
            <a:r>
              <a:rPr lang="en-US" sz="3200" dirty="0">
                <a:solidFill>
                  <a:schemeClr val="tx1">
                    <a:lumMod val="85000"/>
                    <a:lumOff val="15000"/>
                  </a:schemeClr>
                </a:solidFill>
              </a:rPr>
              <a:t>Focal-----------lytic area</a:t>
            </a:r>
          </a:p>
          <a:p>
            <a:pPr marL="0" indent="0">
              <a:buNone/>
            </a:pPr>
            <a:r>
              <a:rPr lang="en-US" sz="3200" dirty="0">
                <a:solidFill>
                  <a:schemeClr val="tx1">
                    <a:lumMod val="85000"/>
                    <a:lumOff val="15000"/>
                  </a:schemeClr>
                </a:solidFill>
              </a:rPr>
              <a:t>Generalized-----------osteopenia</a:t>
            </a:r>
            <a:endParaRPr lang="en-US" sz="3200" b="1" dirty="0">
              <a:solidFill>
                <a:schemeClr val="tx1">
                  <a:lumMod val="85000"/>
                  <a:lumOff val="15000"/>
                </a:schemeClr>
              </a:solidFill>
            </a:endParaRPr>
          </a:p>
          <a:p>
            <a:r>
              <a:rPr lang="en-US" sz="3200" b="1" dirty="0">
                <a:solidFill>
                  <a:schemeClr val="accent2">
                    <a:lumMod val="75000"/>
                  </a:schemeClr>
                </a:solidFill>
              </a:rPr>
              <a:t> increase in bone density</a:t>
            </a:r>
          </a:p>
          <a:p>
            <a:pPr marL="0" indent="0">
              <a:buNone/>
            </a:pPr>
            <a:r>
              <a:rPr lang="en-US" sz="3200" dirty="0">
                <a:solidFill>
                  <a:schemeClr val="tx1">
                    <a:lumMod val="85000"/>
                    <a:lumOff val="15000"/>
                  </a:schemeClr>
                </a:solidFill>
              </a:rPr>
              <a:t>---------sclerosis</a:t>
            </a:r>
          </a:p>
        </p:txBody>
      </p:sp>
    </p:spTree>
    <p:extLst>
      <p:ext uri="{BB962C8B-B14F-4D97-AF65-F5344CB8AC3E}">
        <p14:creationId xmlns:p14="http://schemas.microsoft.com/office/powerpoint/2010/main" val="3566893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376" y="572037"/>
            <a:ext cx="5609823" cy="5609823"/>
          </a:xfrm>
          <a:prstGeom prst="rect">
            <a:avLst/>
          </a:prstGeom>
        </p:spPr>
      </p:pic>
      <p:pic>
        <p:nvPicPr>
          <p:cNvPr id="3" name="Picture 2"/>
          <p:cNvPicPr>
            <a:picLocks noChangeAspect="1"/>
          </p:cNvPicPr>
          <p:nvPr/>
        </p:nvPicPr>
        <p:blipFill rotWithShape="1">
          <a:blip r:embed="rId3"/>
          <a:srcRect r="50056"/>
          <a:stretch/>
        </p:blipFill>
        <p:spPr>
          <a:xfrm>
            <a:off x="6770668" y="572037"/>
            <a:ext cx="4343800" cy="5609823"/>
          </a:xfrm>
          <a:prstGeom prst="rect">
            <a:avLst/>
          </a:prstGeom>
        </p:spPr>
      </p:pic>
    </p:spTree>
    <p:extLst>
      <p:ext uri="{BB962C8B-B14F-4D97-AF65-F5344CB8AC3E}">
        <p14:creationId xmlns:p14="http://schemas.microsoft.com/office/powerpoint/2010/main" val="4023652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1365" t="1014" r="892" b="2352"/>
          <a:stretch/>
        </p:blipFill>
        <p:spPr>
          <a:xfrm>
            <a:off x="126650" y="1622739"/>
            <a:ext cx="5061346" cy="4778060"/>
          </a:xfrm>
          <a:prstGeom prst="rect">
            <a:avLst/>
          </a:prstGeom>
        </p:spPr>
      </p:pic>
      <p:pic>
        <p:nvPicPr>
          <p:cNvPr id="3" name="Picture 2"/>
          <p:cNvPicPr>
            <a:picLocks noChangeAspect="1"/>
          </p:cNvPicPr>
          <p:nvPr/>
        </p:nvPicPr>
        <p:blipFill>
          <a:blip r:embed="rId3"/>
          <a:stretch>
            <a:fillRect/>
          </a:stretch>
        </p:blipFill>
        <p:spPr>
          <a:xfrm>
            <a:off x="5330172" y="1466841"/>
            <a:ext cx="6737331" cy="5045376"/>
          </a:xfrm>
          <a:prstGeom prst="rect">
            <a:avLst/>
          </a:prstGeom>
        </p:spPr>
      </p:pic>
    </p:spTree>
    <p:extLst>
      <p:ext uri="{BB962C8B-B14F-4D97-AF65-F5344CB8AC3E}">
        <p14:creationId xmlns:p14="http://schemas.microsoft.com/office/powerpoint/2010/main" val="3619069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672" y="2603499"/>
            <a:ext cx="11204812" cy="4070255"/>
          </a:xfrm>
        </p:spPr>
        <p:txBody>
          <a:bodyPr>
            <a:normAutofit lnSpcReduction="10000"/>
          </a:bodyPr>
          <a:lstStyle/>
          <a:p>
            <a:r>
              <a:rPr lang="en-US" sz="3200" b="1" dirty="0">
                <a:solidFill>
                  <a:schemeClr val="accent2">
                    <a:lumMod val="75000"/>
                  </a:schemeClr>
                </a:solidFill>
              </a:rPr>
              <a:t>Periosteal reaction</a:t>
            </a:r>
          </a:p>
          <a:p>
            <a:pPr marL="0" indent="0">
              <a:buNone/>
            </a:pPr>
            <a:r>
              <a:rPr lang="en-US" sz="3200" dirty="0"/>
              <a:t>Excess bone produced by the periosteum(appears as separate lines or spicules of calcification) </a:t>
            </a:r>
          </a:p>
          <a:p>
            <a:pPr marL="0" indent="0">
              <a:buNone/>
            </a:pPr>
            <a:r>
              <a:rPr lang="en-US" sz="3200" u="sng" dirty="0"/>
              <a:t>Types</a:t>
            </a:r>
            <a:r>
              <a:rPr lang="en-US" sz="3200" dirty="0"/>
              <a:t>: Single lamellar</a:t>
            </a:r>
          </a:p>
          <a:p>
            <a:pPr marL="0" indent="0">
              <a:buNone/>
            </a:pPr>
            <a:r>
              <a:rPr lang="en-US" sz="3200" dirty="0"/>
              <a:t>            Spiculated </a:t>
            </a:r>
          </a:p>
          <a:p>
            <a:pPr marL="0" indent="0">
              <a:buNone/>
            </a:pPr>
            <a:r>
              <a:rPr lang="en-US" sz="3200" dirty="0"/>
              <a:t>            Onion skin</a:t>
            </a:r>
          </a:p>
          <a:p>
            <a:pPr marL="0" indent="0">
              <a:buNone/>
            </a:pPr>
            <a:r>
              <a:rPr lang="en-US" sz="3200" dirty="0"/>
              <a:t>            Codman’s triangle</a:t>
            </a:r>
          </a:p>
        </p:txBody>
      </p:sp>
    </p:spTree>
    <p:extLst>
      <p:ext uri="{BB962C8B-B14F-4D97-AF65-F5344CB8AC3E}">
        <p14:creationId xmlns:p14="http://schemas.microsoft.com/office/powerpoint/2010/main" val="380193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16" y="11642"/>
            <a:ext cx="2216977" cy="6196454"/>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3661"/>
          <a:stretch/>
        </p:blipFill>
        <p:spPr>
          <a:xfrm>
            <a:off x="6730914" y="0"/>
            <a:ext cx="1909842" cy="620809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72" y="0"/>
            <a:ext cx="2978831" cy="6208095"/>
          </a:xfrm>
          <a:prstGeom prst="rect">
            <a:avLst/>
          </a:prstGeom>
        </p:spPr>
      </p:pic>
      <p:sp>
        <p:nvSpPr>
          <p:cNvPr id="8" name="TextBox 7"/>
          <p:cNvSpPr txBox="1"/>
          <p:nvPr/>
        </p:nvSpPr>
        <p:spPr>
          <a:xfrm>
            <a:off x="74413" y="6318913"/>
            <a:ext cx="12117587" cy="400110"/>
          </a:xfrm>
          <a:prstGeom prst="rect">
            <a:avLst/>
          </a:prstGeom>
          <a:noFill/>
        </p:spPr>
        <p:txBody>
          <a:bodyPr wrap="square" rtlCol="0">
            <a:spAutoFit/>
          </a:bodyPr>
          <a:lstStyle/>
          <a:p>
            <a:r>
              <a:rPr lang="en-US" sz="2000" b="1" dirty="0"/>
              <a:t>Solid lamellar                           Spiculated                         Onion skin                       Codman's triangle   </a:t>
            </a:r>
          </a:p>
        </p:txBody>
      </p:sp>
      <p:pic>
        <p:nvPicPr>
          <p:cNvPr id="2" name="Picture 1"/>
          <p:cNvPicPr>
            <a:picLocks noChangeAspect="1"/>
          </p:cNvPicPr>
          <p:nvPr/>
        </p:nvPicPr>
        <p:blipFill rotWithShape="1">
          <a:blip r:embed="rId5"/>
          <a:srcRect l="12080" r="4727"/>
          <a:stretch/>
        </p:blipFill>
        <p:spPr>
          <a:xfrm>
            <a:off x="2659081" y="11642"/>
            <a:ext cx="3748098" cy="6196453"/>
          </a:xfrm>
          <a:prstGeom prst="rect">
            <a:avLst/>
          </a:prstGeom>
        </p:spPr>
      </p:pic>
    </p:spTree>
    <p:extLst>
      <p:ext uri="{BB962C8B-B14F-4D97-AF65-F5344CB8AC3E}">
        <p14:creationId xmlns:p14="http://schemas.microsoft.com/office/powerpoint/2010/main" val="38964214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muscleloskeletal system</Template>
  <TotalTime>7429</TotalTime>
  <Words>1522</Words>
  <Application>Microsoft Office PowerPoint</Application>
  <PresentationFormat>Widescreen</PresentationFormat>
  <Paragraphs>158</Paragraphs>
  <Slides>44</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AdvP7C2E</vt:lpstr>
      <vt:lpstr>AdvTT97cacd14+25</vt:lpstr>
      <vt:lpstr>Arial</vt:lpstr>
      <vt:lpstr>Calibri</vt:lpstr>
      <vt:lpstr>Century Gothic</vt:lpstr>
      <vt:lpstr>Wingdings 3</vt:lpstr>
      <vt:lpstr>Ion Boardroom</vt:lpstr>
      <vt:lpstr>Imaging of Musculoskeletal system</vt:lpstr>
      <vt:lpstr>Objectives </vt:lpstr>
      <vt:lpstr>PowerPoint Presentation</vt:lpstr>
      <vt:lpstr>PowerPoint Presentation</vt:lpstr>
      <vt:lpstr>Imaging signs of bone disease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Osteomyelitis </vt:lpstr>
      <vt:lpstr>PowerPoint Presentation</vt:lpstr>
      <vt:lpstr>Osteomyelitis(continue)</vt:lpstr>
      <vt:lpstr>PowerPoint Presentation</vt:lpstr>
      <vt:lpstr>Osteomyelitis(continue)</vt:lpstr>
      <vt:lpstr>Imaging modalities </vt:lpstr>
      <vt:lpstr>Radiological features on X ray</vt:lpstr>
      <vt:lpstr>Radiological features (cont.)</vt:lpstr>
      <vt:lpstr>Radiological features (cont.)</vt:lpstr>
      <vt:lpstr>PowerPoint Presentation</vt:lpstr>
      <vt:lpstr>PowerPoint Presentation</vt:lpstr>
      <vt:lpstr>PowerPoint Presentation</vt:lpstr>
      <vt:lpstr>PowerPoint Presentation</vt:lpstr>
      <vt:lpstr>Radionuclide bone scan</vt:lpstr>
      <vt:lpstr>MRI </vt:lpstr>
      <vt:lpstr>PowerPoint Presentation</vt:lpstr>
      <vt:lpstr>US and CT scan</vt:lpstr>
      <vt:lpstr>Sub acute osteomyelitis </vt:lpstr>
      <vt:lpstr>Chronic osteomyelitis</vt:lpstr>
      <vt:lpstr>Chronic osteomyelitis(cont.)</vt:lpstr>
      <vt:lpstr>Distinction of neoplasm from osteomyelitis</vt:lpstr>
      <vt:lpstr>Infection of the Spine</vt:lpstr>
      <vt:lpstr>PowerPoint Presentation</vt:lpstr>
      <vt:lpstr>PowerPoint Presentation</vt:lpstr>
      <vt:lpstr>Imaging of spinal infection(cont.)</vt:lpstr>
      <vt:lpstr>PowerPoint Presentation</vt:lpstr>
      <vt:lpstr>PowerPoint Presentation</vt:lpstr>
      <vt:lpstr>Though there are some differences in the signs produced by these two infections, there is considerable overlap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Imaging of Musculoskeletal system</dc:title>
  <dc:creator>sony</dc:creator>
  <cp:lastModifiedBy>MSI 21</cp:lastModifiedBy>
  <cp:revision>98</cp:revision>
  <dcterms:created xsi:type="dcterms:W3CDTF">2019-03-10T09:59:56Z</dcterms:created>
  <dcterms:modified xsi:type="dcterms:W3CDTF">2024-04-03T19:45:31Z</dcterms:modified>
</cp:coreProperties>
</file>